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30.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9.xml" ContentType="application/vnd.openxmlformats-officedocument.presentationml.notesSlide+xml"/>
  <Override PartName="/ppt/notesSlides/notesSlide27.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2.xml" ContentType="application/vnd.openxmlformats-officedocument.presentationml.notesSlide+xml"/>
  <Override PartName="/ppt/notesSlides/notesSlide2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5143500" type="screen16x9"/>
  <p:notesSz cx="6858000" cy="9144000"/>
  <p:embeddedFontLst>
    <p:embeddedFont>
      <p:font typeface="Merriweather" panose="020B0604020202020204" charset="0"/>
      <p:regular r:id="rId35"/>
      <p:bold r:id="rId36"/>
      <p:italic r:id="rId37"/>
      <p:boldItalic r:id="rId38"/>
    </p:embeddedFont>
    <p:embeddedFont>
      <p:font typeface="Roboto"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64186886d2_0_5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64186886d2_0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64186886d2_0_5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64186886d2_0_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get a chatbot plugin on our website and with an app that will push questions/comments to your phone, or you can reply to the user later via email if you’re not online when they engage </a:t>
            </a:r>
            <a:endParaRPr/>
          </a:p>
          <a:p>
            <a:pPr marL="0" lvl="0" indent="0" algn="l" rtl="0">
              <a:spcBef>
                <a:spcPts val="0"/>
              </a:spcBef>
              <a:spcAft>
                <a:spcPts val="0"/>
              </a:spcAft>
              <a:buNone/>
            </a:pPr>
            <a:endParaRPr/>
          </a:p>
          <a:p>
            <a:pPr marL="0" lvl="0" indent="0" algn="l" rtl="0">
              <a:spcBef>
                <a:spcPts val="0"/>
              </a:spcBef>
              <a:spcAft>
                <a:spcPts val="0"/>
              </a:spcAft>
              <a:buNone/>
            </a:pPr>
            <a:r>
              <a:rPr lang="en"/>
              <a:t>Some people are more likely to engage with a chatbot than send you an email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64186886d2_0_5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64186886d2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4186886d2_0_6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64186886d2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64186886d2_0_6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64186886d2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64186886d2_0_6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64186886d2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64186886d2_0_6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64186886d2_0_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Lots of free tools and cheap tools like Hashtag Jeff to help you </a:t>
            </a:r>
            <a:endParaRPr/>
          </a:p>
          <a:p>
            <a:pPr marL="0" lvl="0" indent="0" algn="l" rtl="0">
              <a:spcBef>
                <a:spcPts val="0"/>
              </a:spcBef>
              <a:spcAft>
                <a:spcPts val="0"/>
              </a:spcAft>
              <a:buNone/>
            </a:pPr>
            <a:r>
              <a:rPr lang="en"/>
              <a:t>Strong online presence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64186886d2_0_6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64186886d2_0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64186886d2_0_6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64186886d2_0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To create a better understanding of how to achieve positive results for your business, here are some of the potential benefits of being active on social media:</a:t>
            </a:r>
            <a:endParaRPr sz="1200"/>
          </a:p>
          <a:p>
            <a:pPr marL="0" lvl="0" indent="0" algn="l" rtl="0">
              <a:spcBef>
                <a:spcPts val="0"/>
              </a:spcBef>
              <a:spcAft>
                <a:spcPts val="0"/>
              </a:spcAft>
              <a:buNone/>
            </a:pPr>
            <a:r>
              <a:rPr lang="en" sz="1200"/>
              <a:t>					</a:t>
            </a:r>
            <a:endParaRPr sz="1200"/>
          </a:p>
          <a:p>
            <a:pPr marL="0" lvl="0" indent="0" algn="l" rtl="0">
              <a:spcBef>
                <a:spcPts val="0"/>
              </a:spcBef>
              <a:spcAft>
                <a:spcPts val="0"/>
              </a:spcAft>
              <a:buNone/>
            </a:pPr>
            <a:r>
              <a:rPr lang="en" sz="1200" b="1"/>
              <a:t>i. Increase awareness of your brand, service and/or product</a:t>
            </a:r>
            <a:endParaRPr sz="1200" b="1"/>
          </a:p>
          <a:p>
            <a:pPr marL="0" lvl="0" indent="0" algn="l" rtl="0">
              <a:spcBef>
                <a:spcPts val="0"/>
              </a:spcBef>
              <a:spcAft>
                <a:spcPts val="0"/>
              </a:spcAft>
              <a:buNone/>
            </a:pPr>
            <a:r>
              <a:rPr lang="en" sz="1200"/>
              <a:t>					</a:t>
            </a:r>
            <a:endParaRPr sz="1200"/>
          </a:p>
          <a:p>
            <a:pPr marL="0" lvl="0" indent="0" algn="l" rtl="0">
              <a:spcBef>
                <a:spcPts val="0"/>
              </a:spcBef>
              <a:spcAft>
                <a:spcPts val="0"/>
              </a:spcAft>
              <a:buNone/>
            </a:pPr>
            <a:r>
              <a:rPr lang="en" sz="1200"/>
              <a:t>Businesses that are active on social media can share content postings about their products and services that can be seen by an extended audience if shared by others online.</a:t>
            </a:r>
            <a:endParaRPr sz="1200"/>
          </a:p>
          <a:p>
            <a:pPr marL="0" lvl="0" indent="0" algn="l" rtl="0">
              <a:spcBef>
                <a:spcPts val="0"/>
              </a:spcBef>
              <a:spcAft>
                <a:spcPts val="0"/>
              </a:spcAft>
              <a:buNone/>
            </a:pPr>
            <a:r>
              <a:rPr lang="en" sz="1200"/>
              <a:t>					</a:t>
            </a:r>
            <a:endParaRPr sz="1200"/>
          </a:p>
          <a:p>
            <a:pPr marL="0" lvl="0" indent="0" algn="l" rtl="0">
              <a:spcBef>
                <a:spcPts val="0"/>
              </a:spcBef>
              <a:spcAft>
                <a:spcPts val="0"/>
              </a:spcAft>
              <a:buNone/>
            </a:pPr>
            <a:r>
              <a:rPr lang="en" sz="1200" b="1"/>
              <a:t>ii. Improve the search engine rankings of your brand</a:t>
            </a:r>
            <a:endParaRPr sz="1200" b="1"/>
          </a:p>
          <a:p>
            <a:pPr marL="0" lvl="0" indent="0" algn="l" rtl="0">
              <a:spcBef>
                <a:spcPts val="0"/>
              </a:spcBef>
              <a:spcAft>
                <a:spcPts val="0"/>
              </a:spcAft>
              <a:buNone/>
            </a:pPr>
            <a:r>
              <a:rPr lang="en" sz="1200"/>
              <a:t>					</a:t>
            </a:r>
            <a:endParaRPr sz="1200"/>
          </a:p>
          <a:p>
            <a:pPr marL="0" lvl="0" indent="0" algn="l" rtl="0">
              <a:spcBef>
                <a:spcPts val="0"/>
              </a:spcBef>
              <a:spcAft>
                <a:spcPts val="0"/>
              </a:spcAft>
              <a:buNone/>
            </a:pPr>
            <a:r>
              <a:rPr lang="en" sz="1200"/>
              <a:t>Social media posts and accounts are indexed by search engines and can help improve the rankings of your business online.</a:t>
            </a:r>
            <a:endParaRPr sz="1200"/>
          </a:p>
          <a:p>
            <a:pPr marL="0" lvl="0" indent="0" algn="l" rtl="0">
              <a:spcBef>
                <a:spcPts val="0"/>
              </a:spcBef>
              <a:spcAft>
                <a:spcPts val="0"/>
              </a:spcAft>
              <a:buNone/>
            </a:pPr>
            <a:r>
              <a:rPr lang="en" sz="1200"/>
              <a:t>					</a:t>
            </a:r>
            <a:endParaRPr sz="1200"/>
          </a:p>
          <a:p>
            <a:pPr marL="0" lvl="0" indent="0" algn="l" rtl="0">
              <a:spcBef>
                <a:spcPts val="0"/>
              </a:spcBef>
              <a:spcAft>
                <a:spcPts val="0"/>
              </a:spcAft>
              <a:buNone/>
            </a:pPr>
            <a:r>
              <a:rPr lang="en" sz="1200" b="1"/>
              <a:t>iii. Increase your opportunity to reach your target audience</a:t>
            </a:r>
            <a:endParaRPr sz="1200" b="1"/>
          </a:p>
          <a:p>
            <a:pPr marL="0" lvl="0" indent="0" algn="l" rtl="0">
              <a:spcBef>
                <a:spcPts val="0"/>
              </a:spcBef>
              <a:spcAft>
                <a:spcPts val="0"/>
              </a:spcAft>
              <a:buNone/>
            </a:pPr>
            <a:r>
              <a:rPr lang="en" sz="1200"/>
              <a:t>					</a:t>
            </a:r>
            <a:endParaRPr sz="1200"/>
          </a:p>
          <a:p>
            <a:pPr marL="0" lvl="0" indent="0" algn="l" rtl="0">
              <a:spcBef>
                <a:spcPts val="0"/>
              </a:spcBef>
              <a:spcAft>
                <a:spcPts val="0"/>
              </a:spcAft>
              <a:buNone/>
            </a:pPr>
            <a:r>
              <a:rPr lang="en" sz="1200"/>
              <a:t>There are paid advertising options through social media platforms such as Facebook and Twitter. These options allow you to target specific demographics and psychographics to reach your desired target audience for low cost compared to traditional media marketing. </a:t>
            </a:r>
            <a:endParaRPr sz="1200">
              <a:solidFill>
                <a:srgbClr val="FF0000"/>
              </a:solidFill>
            </a:endParaRPr>
          </a:p>
          <a:p>
            <a:pPr marL="0" lvl="0" indent="0" algn="l" rtl="0">
              <a:spcBef>
                <a:spcPts val="0"/>
              </a:spcBef>
              <a:spcAft>
                <a:spcPts val="0"/>
              </a:spcAft>
              <a:buNone/>
            </a:pPr>
            <a:r>
              <a:rPr lang="en" sz="1200"/>
              <a:t>					</a:t>
            </a:r>
            <a:endParaRPr sz="1200"/>
          </a:p>
          <a:p>
            <a:pPr marL="0" lvl="0" indent="0" algn="l" rtl="0">
              <a:spcBef>
                <a:spcPts val="0"/>
              </a:spcBef>
              <a:spcAft>
                <a:spcPts val="0"/>
              </a:spcAft>
              <a:buNone/>
            </a:pPr>
            <a:r>
              <a:rPr lang="en" sz="1200" b="1"/>
              <a:t>iv. Receive feedback from customers</a:t>
            </a:r>
            <a:endParaRPr sz="1200" b="1"/>
          </a:p>
          <a:p>
            <a:pPr marL="0" lvl="0" indent="0" algn="l" rtl="0">
              <a:spcBef>
                <a:spcPts val="0"/>
              </a:spcBef>
              <a:spcAft>
                <a:spcPts val="0"/>
              </a:spcAft>
              <a:buNone/>
            </a:pPr>
            <a:r>
              <a:rPr lang="en" sz="1200"/>
              <a:t>					</a:t>
            </a:r>
            <a:endParaRPr sz="1200"/>
          </a:p>
          <a:p>
            <a:pPr marL="0" lvl="0" indent="0" algn="l" rtl="0">
              <a:spcBef>
                <a:spcPts val="0"/>
              </a:spcBef>
              <a:spcAft>
                <a:spcPts val="0"/>
              </a:spcAft>
              <a:buNone/>
            </a:pPr>
            <a:r>
              <a:rPr lang="en" sz="1200"/>
              <a:t>People use social media to share their opinions every day. As a potential customer, these opinions are open to public and can be viewed on Facebook, Twitter and Instagram before you’ve even experienced a brand’s good or service.</a:t>
            </a:r>
            <a:endParaRPr sz="1200"/>
          </a:p>
          <a:p>
            <a:pPr marL="0" lvl="0" indent="0" algn="l" rtl="0">
              <a:spcBef>
                <a:spcPts val="0"/>
              </a:spcBef>
              <a:spcAft>
                <a:spcPts val="0"/>
              </a:spcAft>
              <a:buNone/>
            </a:pPr>
            <a:r>
              <a:rPr lang="en" sz="1200"/>
              <a:t>					</a:t>
            </a:r>
            <a:endParaRPr sz="1200"/>
          </a:p>
          <a:p>
            <a:pPr marL="0" lvl="0" indent="0" algn="l" rtl="0">
              <a:spcBef>
                <a:spcPts val="0"/>
              </a:spcBef>
              <a:spcAft>
                <a:spcPts val="0"/>
              </a:spcAft>
              <a:buNone/>
            </a:pPr>
            <a:r>
              <a:rPr lang="en" sz="1200"/>
              <a:t>As a business, be prepared for both positive and negative feedback. There is an important opportunity in what you choose to do with the feedback being provided. </a:t>
            </a:r>
            <a:endParaRPr sz="1200" b="1"/>
          </a:p>
          <a:p>
            <a:pPr marL="0" lvl="0" indent="0" algn="l" rtl="0">
              <a:spcBef>
                <a:spcPts val="0"/>
              </a:spcBef>
              <a:spcAft>
                <a:spcPts val="0"/>
              </a:spcAft>
              <a:buNone/>
            </a:pPr>
            <a:r>
              <a:rPr lang="en" sz="1200"/>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64186886d2_0_7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64186886d2_0_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64186886d2_0_5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64186886d2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64186886d2_0_6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64186886d2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66700" lvl="0" indent="-203200" algn="l" rtl="0">
              <a:spcBef>
                <a:spcPts val="0"/>
              </a:spcBef>
              <a:spcAft>
                <a:spcPts val="0"/>
              </a:spcAft>
              <a:buClr>
                <a:srgbClr val="FFAB40"/>
              </a:buClr>
              <a:buSzPts val="1200"/>
              <a:buFont typeface="Arial"/>
              <a:buChar char="▸"/>
            </a:pPr>
            <a:r>
              <a:rPr lang="en" sz="1200">
                <a:solidFill>
                  <a:srgbClr val="838787"/>
                </a:solidFill>
              </a:rPr>
              <a:t>follow @instagramforbusiness</a:t>
            </a:r>
            <a:endParaRPr sz="1200">
              <a:solidFill>
                <a:srgbClr val="838787"/>
              </a:solidFill>
            </a:endParaRPr>
          </a:p>
          <a:p>
            <a:pPr marL="266700" lvl="0" indent="-203200" algn="l" rtl="0">
              <a:spcBef>
                <a:spcPts val="1600"/>
              </a:spcBef>
              <a:spcAft>
                <a:spcPts val="0"/>
              </a:spcAft>
              <a:buClr>
                <a:srgbClr val="FFAB40"/>
              </a:buClr>
              <a:buSzPts val="1200"/>
              <a:buFont typeface="Arial"/>
              <a:buChar char="▸"/>
            </a:pPr>
            <a:r>
              <a:rPr lang="en" sz="1200">
                <a:solidFill>
                  <a:srgbClr val="838787"/>
                </a:solidFill>
              </a:rPr>
              <a:t>share a mix of photos of your business &amp; the destination</a:t>
            </a:r>
            <a:endParaRPr sz="1200">
              <a:solidFill>
                <a:srgbClr val="838787"/>
              </a:solidFill>
            </a:endParaRPr>
          </a:p>
          <a:p>
            <a:pPr marL="266700" lvl="0" indent="-203200" algn="l" rtl="0">
              <a:spcBef>
                <a:spcPts val="1600"/>
              </a:spcBef>
              <a:spcAft>
                <a:spcPts val="0"/>
              </a:spcAft>
              <a:buClr>
                <a:srgbClr val="FFAB40"/>
              </a:buClr>
              <a:buSzPts val="1200"/>
              <a:buFont typeface="Arial"/>
              <a:buChar char="▸"/>
            </a:pPr>
            <a:r>
              <a:rPr lang="en" sz="1200">
                <a:solidFill>
                  <a:srgbClr val="838787"/>
                </a:solidFill>
              </a:rPr>
              <a:t>provide a feel for the type of experience a guest will have with you</a:t>
            </a:r>
            <a:endParaRPr sz="1200">
              <a:solidFill>
                <a:srgbClr val="838787"/>
              </a:solidFill>
            </a:endParaRPr>
          </a:p>
          <a:p>
            <a:pPr marL="266700" lvl="0" indent="-203200" algn="l" rtl="0">
              <a:spcBef>
                <a:spcPts val="1600"/>
              </a:spcBef>
              <a:spcAft>
                <a:spcPts val="0"/>
              </a:spcAft>
              <a:buClr>
                <a:srgbClr val="FFAB40"/>
              </a:buClr>
              <a:buSzPts val="1200"/>
              <a:buFont typeface="Arial"/>
              <a:buChar char="▸"/>
            </a:pPr>
            <a:r>
              <a:rPr lang="en" sz="1200">
                <a:solidFill>
                  <a:srgbClr val="838787"/>
                </a:solidFill>
              </a:rPr>
              <a:t>take photos while you are out and about</a:t>
            </a:r>
            <a:endParaRPr sz="1200">
              <a:solidFill>
                <a:srgbClr val="838787"/>
              </a:solidFill>
            </a:endParaRPr>
          </a:p>
          <a:p>
            <a:pPr marL="266700" lvl="0" indent="-203200" algn="l" rtl="0">
              <a:spcBef>
                <a:spcPts val="1600"/>
              </a:spcBef>
              <a:spcAft>
                <a:spcPts val="0"/>
              </a:spcAft>
              <a:buClr>
                <a:srgbClr val="FFAB40"/>
              </a:buClr>
              <a:buSzPts val="1200"/>
              <a:buFont typeface="Arial"/>
              <a:buChar char="▸"/>
            </a:pPr>
            <a:r>
              <a:rPr lang="en" sz="1200">
                <a:solidFill>
                  <a:srgbClr val="838787"/>
                </a:solidFill>
              </a:rPr>
              <a:t>post consistently - even if its only 1x per week</a:t>
            </a:r>
            <a:endParaRPr sz="1200">
              <a:solidFill>
                <a:srgbClr val="838787"/>
              </a:solidFill>
            </a:endParaRPr>
          </a:p>
          <a:p>
            <a:pPr marL="266700" lvl="0" indent="-203200" algn="l" rtl="0">
              <a:spcBef>
                <a:spcPts val="1600"/>
              </a:spcBef>
              <a:spcAft>
                <a:spcPts val="0"/>
              </a:spcAft>
              <a:buClr>
                <a:srgbClr val="FFAB40"/>
              </a:buClr>
              <a:buSzPts val="1200"/>
              <a:buFont typeface="Arial"/>
              <a:buChar char="▸"/>
            </a:pPr>
            <a:r>
              <a:rPr lang="en" sz="1200">
                <a:solidFill>
                  <a:srgbClr val="838787"/>
                </a:solidFill>
              </a:rPr>
              <a:t>edit your photos using tools such as Snapseed, VSCO or IG filters.  Stick to using 1 or 2  to maintain tone</a:t>
            </a:r>
            <a:endParaRPr sz="1200"/>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64186886d2_0_6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64186886d2_0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4325" algn="l" rtl="0">
              <a:lnSpc>
                <a:spcPct val="115000"/>
              </a:lnSpc>
              <a:spcBef>
                <a:spcPts val="0"/>
              </a:spcBef>
              <a:spcAft>
                <a:spcPts val="0"/>
              </a:spcAft>
              <a:buClr>
                <a:srgbClr val="313131"/>
              </a:buClr>
              <a:buSzPts val="1350"/>
              <a:buFont typeface="Arial"/>
              <a:buChar char="-"/>
            </a:pPr>
            <a:r>
              <a:rPr lang="en" sz="1350">
                <a:solidFill>
                  <a:srgbClr val="313131"/>
                </a:solidFill>
                <a:highlight>
                  <a:srgbClr val="FFFFFF"/>
                </a:highlight>
              </a:rPr>
              <a:t>Your customers look for social media icons on your website </a:t>
            </a:r>
            <a:endParaRPr sz="1350">
              <a:solidFill>
                <a:srgbClr val="313131"/>
              </a:solidFill>
              <a:highlight>
                <a:srgbClr val="FFFFFF"/>
              </a:highlight>
            </a:endParaRPr>
          </a:p>
          <a:p>
            <a:pPr marL="457200" lvl="0" indent="-314325" algn="l" rtl="0">
              <a:lnSpc>
                <a:spcPct val="115000"/>
              </a:lnSpc>
              <a:spcBef>
                <a:spcPts val="0"/>
              </a:spcBef>
              <a:spcAft>
                <a:spcPts val="0"/>
              </a:spcAft>
              <a:buClr>
                <a:srgbClr val="313131"/>
              </a:buClr>
              <a:buSzPts val="1350"/>
              <a:buFont typeface="Arial"/>
              <a:buChar char="-"/>
            </a:pPr>
            <a:r>
              <a:rPr lang="en" sz="1350">
                <a:solidFill>
                  <a:srgbClr val="313131"/>
                </a:solidFill>
                <a:highlight>
                  <a:srgbClr val="FFFFFF"/>
                </a:highlight>
              </a:rPr>
              <a:t>Insert the icons that you know you can remain active on (even if it’s a few posts a month)</a:t>
            </a:r>
            <a:endParaRPr sz="1350">
              <a:solidFill>
                <a:srgbClr val="313131"/>
              </a:solidFill>
              <a:highlight>
                <a:srgbClr val="FFFFFF"/>
              </a:highlight>
            </a:endParaRPr>
          </a:p>
          <a:p>
            <a:pPr marL="457200" lvl="0" indent="-314325" algn="l" rtl="0">
              <a:lnSpc>
                <a:spcPct val="115000"/>
              </a:lnSpc>
              <a:spcBef>
                <a:spcPts val="0"/>
              </a:spcBef>
              <a:spcAft>
                <a:spcPts val="0"/>
              </a:spcAft>
              <a:buClr>
                <a:srgbClr val="313131"/>
              </a:buClr>
              <a:buSzPts val="1350"/>
              <a:buFont typeface="Arial"/>
              <a:buChar char="-"/>
            </a:pPr>
            <a:r>
              <a:rPr lang="en" sz="1350">
                <a:solidFill>
                  <a:srgbClr val="313131"/>
                </a:solidFill>
                <a:highlight>
                  <a:srgbClr val="FFFFFF"/>
                </a:highlight>
              </a:rPr>
              <a:t>Instagram is a social media storefront </a:t>
            </a:r>
            <a:r>
              <a:rPr lang="en" sz="1350" b="1">
                <a:solidFill>
                  <a:srgbClr val="313131"/>
                </a:solidFill>
                <a:highlight>
                  <a:srgbClr val="FFFFFF"/>
                </a:highlight>
              </a:rPr>
              <a:t>Customers browse a feed to find more. Sometimes users will look at this over your website gallery</a:t>
            </a:r>
            <a:r>
              <a:rPr lang="en" sz="1350">
                <a:solidFill>
                  <a:srgbClr val="313131"/>
                </a:solidFill>
                <a:highlight>
                  <a:srgbClr val="FFFFFF"/>
                </a:highlight>
              </a:rPr>
              <a:t> </a:t>
            </a:r>
            <a:endParaRPr sz="1350">
              <a:solidFill>
                <a:srgbClr val="313131"/>
              </a:solidFill>
              <a:highlight>
                <a:srgbClr val="FFFFFF"/>
              </a:highlight>
            </a:endParaRPr>
          </a:p>
          <a:p>
            <a:pPr marL="457200" lvl="0" indent="-314325" algn="l" rtl="0">
              <a:lnSpc>
                <a:spcPct val="115000"/>
              </a:lnSpc>
              <a:spcBef>
                <a:spcPts val="0"/>
              </a:spcBef>
              <a:spcAft>
                <a:spcPts val="0"/>
              </a:spcAft>
              <a:buClr>
                <a:srgbClr val="313131"/>
              </a:buClr>
              <a:buSzPts val="1350"/>
              <a:buFont typeface="Roboto"/>
              <a:buChar char="-"/>
            </a:pPr>
            <a:r>
              <a:rPr lang="en" sz="1350">
                <a:solidFill>
                  <a:srgbClr val="313131"/>
                </a:solidFill>
                <a:highlight>
                  <a:srgbClr val="FFFFFF"/>
                </a:highlight>
              </a:rPr>
              <a:t>Avoid large gaps in posting content </a:t>
            </a:r>
            <a:r>
              <a:rPr lang="en" sz="1350" b="1">
                <a:solidFill>
                  <a:srgbClr val="313131"/>
                </a:solidFill>
                <a:highlight>
                  <a:srgbClr val="FFFFFF"/>
                </a:highlight>
              </a:rPr>
              <a:t>this discredits your brand and your business </a:t>
            </a:r>
            <a:endParaRPr sz="1350" b="1">
              <a:solidFill>
                <a:srgbClr val="313131"/>
              </a:solidFill>
              <a:highlight>
                <a:srgbClr val="FFFFFF"/>
              </a:highligh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64186886d2_0_6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64186886d2_0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64186886d2_0_6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64186886d2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64186886d2_0_6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64186886d2_0_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64186886d2_0_7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64186886d2_0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64186886d2_0_7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64186886d2_0_7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64186886d2_0_7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64186886d2_0_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64186886d2_0_7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64186886d2_0_7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64186886d2_0_7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64186886d2_0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64186886d2_0_5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64186886d2_0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350">
              <a:solidFill>
                <a:srgbClr val="26313D"/>
              </a:solidFill>
              <a:highlight>
                <a:srgbClr val="FEFEFE"/>
              </a:highlight>
            </a:endParaRPr>
          </a:p>
          <a:p>
            <a:pPr marL="0" lvl="0" indent="0" algn="l" rtl="0">
              <a:spcBef>
                <a:spcPts val="0"/>
              </a:spcBef>
              <a:spcAft>
                <a:spcPts val="0"/>
              </a:spcAft>
              <a:buNone/>
            </a:pPr>
            <a:endParaRPr sz="1350">
              <a:solidFill>
                <a:srgbClr val="26313D"/>
              </a:solidFill>
              <a:highlight>
                <a:srgbClr val="FEFEFE"/>
              </a:highlight>
            </a:endParaRPr>
          </a:p>
          <a:p>
            <a:pPr marL="0" lvl="0" indent="0" algn="l" rtl="0">
              <a:spcBef>
                <a:spcPts val="0"/>
              </a:spcBef>
              <a:spcAft>
                <a:spcPts val="0"/>
              </a:spcAft>
              <a:buNone/>
            </a:pPr>
            <a:endParaRPr sz="1350">
              <a:solidFill>
                <a:srgbClr val="26313D"/>
              </a:solidFill>
              <a:highlight>
                <a:srgbClr val="FEFEFE"/>
              </a:highligh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64186886d2_0_7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64186886d2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64186886d2_0_7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64186886d2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6f6835fac5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6f6835fac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64186886d2_0_5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64186886d2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4186886d2_0_5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4186886d2_0_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64186886d2_0_5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64186886d2_0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64186886d2_0_5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64186886d2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64186886d2_0_5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64186886d2_0_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64186886d2_0_5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64186886d2_0_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mailto:google@landwithoutlimits.com"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Digitally ready for now and tomorrow</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2"/>
          <p:cNvSpPr txBox="1">
            <a:spLocks noGrp="1"/>
          </p:cNvSpPr>
          <p:nvPr>
            <p:ph type="body" idx="1"/>
          </p:nvPr>
        </p:nvSpPr>
        <p:spPr>
          <a:xfrm>
            <a:off x="4644675" y="500925"/>
            <a:ext cx="4166400" cy="40986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en" sz="1800">
                <a:solidFill>
                  <a:srgbClr val="26313D"/>
                </a:solidFill>
                <a:highlight>
                  <a:srgbClr val="FEFEFE"/>
                </a:highlight>
                <a:latin typeface="Arial"/>
                <a:ea typeface="Arial"/>
                <a:cs typeface="Arial"/>
                <a:sym typeface="Arial"/>
              </a:rPr>
              <a:t>Mobile devices now account for nearly two out of every three minutes spent online</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3"/>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few tricks to stay relevant… </a:t>
            </a:r>
            <a:endParaRPr/>
          </a:p>
        </p:txBody>
      </p:sp>
      <p:pic>
        <p:nvPicPr>
          <p:cNvPr id="123" name="Google Shape;123;p23"/>
          <p:cNvPicPr preferRelativeResize="0"/>
          <p:nvPr/>
        </p:nvPicPr>
        <p:blipFill>
          <a:blip r:embed="rId3">
            <a:alphaModFix/>
          </a:blip>
          <a:stretch>
            <a:fillRect/>
          </a:stretch>
        </p:blipFill>
        <p:spPr>
          <a:xfrm>
            <a:off x="4174425" y="1358600"/>
            <a:ext cx="5107801" cy="3456426"/>
          </a:xfrm>
          <a:prstGeom prst="rect">
            <a:avLst/>
          </a:prstGeom>
          <a:noFill/>
          <a:ln>
            <a:noFill/>
          </a:ln>
        </p:spPr>
      </p:pic>
      <p:sp>
        <p:nvSpPr>
          <p:cNvPr id="124" name="Google Shape;124;p23"/>
          <p:cNvSpPr txBox="1"/>
          <p:nvPr/>
        </p:nvSpPr>
        <p:spPr>
          <a:xfrm>
            <a:off x="6098775" y="264075"/>
            <a:ext cx="1259100" cy="47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Roboto"/>
                <a:ea typeface="Roboto"/>
                <a:cs typeface="Roboto"/>
                <a:sym typeface="Roboto"/>
              </a:rPr>
              <a:t>Chatbots</a:t>
            </a:r>
            <a:endParaRPr sz="1800">
              <a:solidFill>
                <a:schemeClr val="dk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Online booking</a:t>
            </a:r>
            <a:endParaRPr/>
          </a:p>
        </p:txBody>
      </p:sp>
      <p:pic>
        <p:nvPicPr>
          <p:cNvPr id="130" name="Google Shape;130;p24"/>
          <p:cNvPicPr preferRelativeResize="0"/>
          <p:nvPr/>
        </p:nvPicPr>
        <p:blipFill>
          <a:blip r:embed="rId3">
            <a:alphaModFix/>
          </a:blip>
          <a:stretch>
            <a:fillRect/>
          </a:stretch>
        </p:blipFill>
        <p:spPr>
          <a:xfrm>
            <a:off x="4393703" y="1278075"/>
            <a:ext cx="4509402" cy="25873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5"/>
          <p:cNvPicPr preferRelativeResize="0"/>
          <p:nvPr/>
        </p:nvPicPr>
        <p:blipFill>
          <a:blip r:embed="rId3">
            <a:alphaModFix/>
          </a:blip>
          <a:stretch>
            <a:fillRect/>
          </a:stretch>
        </p:blipFill>
        <p:spPr>
          <a:xfrm>
            <a:off x="4434475" y="824225"/>
            <a:ext cx="4598277" cy="3495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Attractive website</a:t>
            </a:r>
            <a:endParaRPr/>
          </a:p>
        </p:txBody>
      </p:sp>
      <p:pic>
        <p:nvPicPr>
          <p:cNvPr id="141" name="Google Shape;141;p26"/>
          <p:cNvPicPr preferRelativeResize="0"/>
          <p:nvPr/>
        </p:nvPicPr>
        <p:blipFill>
          <a:blip r:embed="rId3">
            <a:alphaModFix/>
          </a:blip>
          <a:stretch>
            <a:fillRect/>
          </a:stretch>
        </p:blipFill>
        <p:spPr>
          <a:xfrm>
            <a:off x="4452751" y="659951"/>
            <a:ext cx="4629248" cy="38235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Mobile friendly</a:t>
            </a:r>
            <a:endParaRPr/>
          </a:p>
        </p:txBody>
      </p:sp>
      <p:pic>
        <p:nvPicPr>
          <p:cNvPr id="147" name="Google Shape;147;p27"/>
          <p:cNvPicPr preferRelativeResize="0"/>
          <p:nvPr/>
        </p:nvPicPr>
        <p:blipFill>
          <a:blip r:embed="rId3">
            <a:alphaModFix/>
          </a:blip>
          <a:stretch>
            <a:fillRect/>
          </a:stretch>
        </p:blipFill>
        <p:spPr>
          <a:xfrm>
            <a:off x="4903100" y="239350"/>
            <a:ext cx="3562324" cy="46744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8"/>
          <p:cNvPicPr preferRelativeResize="0"/>
          <p:nvPr/>
        </p:nvPicPr>
        <p:blipFill>
          <a:blip r:embed="rId3">
            <a:alphaModFix/>
          </a:blip>
          <a:stretch>
            <a:fillRect/>
          </a:stretch>
        </p:blipFill>
        <p:spPr>
          <a:xfrm>
            <a:off x="839590" y="482198"/>
            <a:ext cx="7464826" cy="41791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9"/>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Social media</a:t>
            </a:r>
            <a:endParaRPr/>
          </a:p>
        </p:txBody>
      </p:sp>
      <p:sp>
        <p:nvSpPr>
          <p:cNvPr id="158" name="Google Shape;158;p29"/>
          <p:cNvSpPr txBox="1">
            <a:spLocks noGrp="1"/>
          </p:cNvSpPr>
          <p:nvPr>
            <p:ph type="body" idx="1"/>
          </p:nvPr>
        </p:nvSpPr>
        <p:spPr>
          <a:xfrm>
            <a:off x="4546125" y="907475"/>
            <a:ext cx="4166400" cy="250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AutoNum type="arabicPeriod"/>
            </a:pPr>
            <a:r>
              <a:rPr lang="en" sz="1800">
                <a:solidFill>
                  <a:schemeClr val="dk1"/>
                </a:solidFill>
              </a:rPr>
              <a:t>Importance of staying active on it</a:t>
            </a:r>
            <a:endParaRPr sz="1800">
              <a:solidFill>
                <a:schemeClr val="dk1"/>
              </a:solidFill>
            </a:endParaRPr>
          </a:p>
          <a:p>
            <a:pPr marL="457200" lvl="0" indent="-342900" algn="l" rtl="0">
              <a:spcBef>
                <a:spcPts val="0"/>
              </a:spcBef>
              <a:spcAft>
                <a:spcPts val="0"/>
              </a:spcAft>
              <a:buClr>
                <a:schemeClr val="dk1"/>
              </a:buClr>
              <a:buSzPts val="1800"/>
              <a:buAutoNum type="arabicPeriod"/>
            </a:pPr>
            <a:r>
              <a:rPr lang="en" sz="1800">
                <a:solidFill>
                  <a:schemeClr val="dk1"/>
                </a:solidFill>
              </a:rPr>
              <a:t>Engaging in conversation </a:t>
            </a:r>
            <a:endParaRPr sz="1800">
              <a:solidFill>
                <a:schemeClr val="dk1"/>
              </a:solidFill>
            </a:endParaRPr>
          </a:p>
          <a:p>
            <a:pPr marL="457200" lvl="0" indent="-342900" algn="l" rtl="0">
              <a:spcBef>
                <a:spcPts val="0"/>
              </a:spcBef>
              <a:spcAft>
                <a:spcPts val="0"/>
              </a:spcAft>
              <a:buClr>
                <a:schemeClr val="dk1"/>
              </a:buClr>
              <a:buSzPts val="1800"/>
              <a:buAutoNum type="arabicPeriod"/>
            </a:pPr>
            <a:r>
              <a:rPr lang="en" sz="1800">
                <a:solidFill>
                  <a:schemeClr val="dk1"/>
                </a:solidFill>
              </a:rPr>
              <a:t>Which channels to be on</a:t>
            </a:r>
            <a:endParaRPr sz="1800">
              <a:solidFill>
                <a:schemeClr val="dk1"/>
              </a:solidFill>
            </a:endParaRPr>
          </a:p>
          <a:p>
            <a:pPr marL="457200" lvl="0" indent="-342900" algn="l" rtl="0">
              <a:spcBef>
                <a:spcPts val="0"/>
              </a:spcBef>
              <a:spcAft>
                <a:spcPts val="0"/>
              </a:spcAft>
              <a:buClr>
                <a:schemeClr val="dk1"/>
              </a:buClr>
              <a:buSzPts val="1800"/>
              <a:buAutoNum type="arabicPeriod"/>
            </a:pPr>
            <a:r>
              <a:rPr lang="en" sz="1800">
                <a:solidFill>
                  <a:schemeClr val="dk1"/>
                </a:solidFill>
              </a:rPr>
              <a:t>How to engage with the CCCTA</a:t>
            </a:r>
            <a:endParaRPr sz="1800">
              <a:solidFill>
                <a:schemeClr val="dk1"/>
              </a:solidFill>
            </a:endParaRPr>
          </a:p>
          <a:p>
            <a:pPr marL="0" lvl="0" indent="0" algn="l" rtl="0">
              <a:spcBef>
                <a:spcPts val="1600"/>
              </a:spcBef>
              <a:spcAft>
                <a:spcPts val="1600"/>
              </a:spcAft>
              <a:buNone/>
            </a:pPr>
            <a:endParaRPr sz="1800">
              <a:solidFill>
                <a:schemeClr val="dk1"/>
              </a:solidFill>
            </a:endParaRPr>
          </a:p>
        </p:txBody>
      </p:sp>
      <p:pic>
        <p:nvPicPr>
          <p:cNvPr id="159" name="Google Shape;159;p29"/>
          <p:cNvPicPr preferRelativeResize="0"/>
          <p:nvPr/>
        </p:nvPicPr>
        <p:blipFill>
          <a:blip r:embed="rId3">
            <a:alphaModFix/>
          </a:blip>
          <a:stretch>
            <a:fillRect/>
          </a:stretch>
        </p:blipFill>
        <p:spPr>
          <a:xfrm>
            <a:off x="7304000" y="2620150"/>
            <a:ext cx="1754831" cy="18288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0"/>
          <p:cNvSpPr txBox="1">
            <a:spLocks noGrp="1"/>
          </p:cNvSpPr>
          <p:nvPr>
            <p:ph type="title"/>
          </p:nvPr>
        </p:nvSpPr>
        <p:spPr>
          <a:xfrm>
            <a:off x="311700" y="344550"/>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Benefits of Using Social Media for Business</a:t>
            </a:r>
            <a:endParaRPr/>
          </a:p>
        </p:txBody>
      </p:sp>
      <p:sp>
        <p:nvSpPr>
          <p:cNvPr id="165" name="Google Shape;165;p30"/>
          <p:cNvSpPr txBox="1">
            <a:spLocks noGrp="1"/>
          </p:cNvSpPr>
          <p:nvPr>
            <p:ph type="body" idx="1"/>
          </p:nvPr>
        </p:nvSpPr>
        <p:spPr>
          <a:xfrm>
            <a:off x="311700" y="1505700"/>
            <a:ext cx="6436800" cy="3076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Font typeface="Arial"/>
              <a:buAutoNum type="arabicPeriod"/>
            </a:pPr>
            <a:r>
              <a:rPr lang="en" sz="2000">
                <a:solidFill>
                  <a:schemeClr val="dk1"/>
                </a:solidFill>
                <a:latin typeface="Arial"/>
                <a:ea typeface="Arial"/>
                <a:cs typeface="Arial"/>
                <a:sym typeface="Arial"/>
              </a:rPr>
              <a:t>Increase awareness of your brand</a:t>
            </a:r>
            <a:endParaRPr sz="2000">
              <a:solidFill>
                <a:schemeClr val="dk1"/>
              </a:solidFill>
              <a:latin typeface="Arial"/>
              <a:ea typeface="Arial"/>
              <a:cs typeface="Arial"/>
              <a:sym typeface="Arial"/>
            </a:endParaRPr>
          </a:p>
          <a:p>
            <a:pPr marL="457200" lvl="0" indent="-355600" algn="l" rtl="0">
              <a:spcBef>
                <a:spcPts val="0"/>
              </a:spcBef>
              <a:spcAft>
                <a:spcPts val="0"/>
              </a:spcAft>
              <a:buClr>
                <a:schemeClr val="dk1"/>
              </a:buClr>
              <a:buSzPts val="2000"/>
              <a:buFont typeface="Arial"/>
              <a:buAutoNum type="arabicPeriod"/>
            </a:pPr>
            <a:r>
              <a:rPr lang="en" sz="2000">
                <a:solidFill>
                  <a:schemeClr val="dk1"/>
                </a:solidFill>
                <a:latin typeface="Arial"/>
                <a:ea typeface="Arial"/>
                <a:cs typeface="Arial"/>
                <a:sym typeface="Arial"/>
              </a:rPr>
              <a:t>Improve your search engine rankings (SEO)</a:t>
            </a:r>
            <a:endParaRPr sz="2000">
              <a:solidFill>
                <a:schemeClr val="dk1"/>
              </a:solidFill>
              <a:latin typeface="Arial"/>
              <a:ea typeface="Arial"/>
              <a:cs typeface="Arial"/>
              <a:sym typeface="Arial"/>
            </a:endParaRPr>
          </a:p>
          <a:p>
            <a:pPr marL="457200" lvl="0" indent="-355600" algn="l" rtl="0">
              <a:spcBef>
                <a:spcPts val="0"/>
              </a:spcBef>
              <a:spcAft>
                <a:spcPts val="0"/>
              </a:spcAft>
              <a:buClr>
                <a:schemeClr val="dk1"/>
              </a:buClr>
              <a:buSzPts val="2000"/>
              <a:buFont typeface="Arial"/>
              <a:buAutoNum type="arabicPeriod"/>
            </a:pPr>
            <a:r>
              <a:rPr lang="en" sz="2000">
                <a:solidFill>
                  <a:schemeClr val="dk1"/>
                </a:solidFill>
                <a:latin typeface="Arial"/>
                <a:ea typeface="Arial"/>
                <a:cs typeface="Arial"/>
                <a:sym typeface="Arial"/>
              </a:rPr>
              <a:t>Increase opportunity to reach your target audience</a:t>
            </a:r>
            <a:endParaRPr sz="2000">
              <a:solidFill>
                <a:schemeClr val="dk1"/>
              </a:solidFill>
              <a:latin typeface="Arial"/>
              <a:ea typeface="Arial"/>
              <a:cs typeface="Arial"/>
              <a:sym typeface="Arial"/>
            </a:endParaRPr>
          </a:p>
          <a:p>
            <a:pPr marL="457200" lvl="0" indent="-355600" algn="l" rtl="0">
              <a:spcBef>
                <a:spcPts val="0"/>
              </a:spcBef>
              <a:spcAft>
                <a:spcPts val="0"/>
              </a:spcAft>
              <a:buClr>
                <a:schemeClr val="dk1"/>
              </a:buClr>
              <a:buSzPts val="2000"/>
              <a:buFont typeface="Arial"/>
              <a:buAutoNum type="arabicPeriod"/>
            </a:pPr>
            <a:r>
              <a:rPr lang="en" sz="2000">
                <a:solidFill>
                  <a:schemeClr val="dk1"/>
                </a:solidFill>
                <a:latin typeface="Arial"/>
                <a:ea typeface="Arial"/>
                <a:cs typeface="Arial"/>
                <a:sym typeface="Arial"/>
              </a:rPr>
              <a:t>Receive feedback from your customers</a:t>
            </a:r>
            <a:endParaRPr>
              <a:solidFill>
                <a:schemeClr val="dk1"/>
              </a:solidFill>
            </a:endParaRPr>
          </a:p>
        </p:txBody>
      </p:sp>
      <p:pic>
        <p:nvPicPr>
          <p:cNvPr id="166" name="Google Shape;166;p30"/>
          <p:cNvPicPr preferRelativeResize="0"/>
          <p:nvPr/>
        </p:nvPicPr>
        <p:blipFill>
          <a:blip r:embed="rId3">
            <a:alphaModFix/>
          </a:blip>
          <a:stretch>
            <a:fillRect/>
          </a:stretch>
        </p:blipFill>
        <p:spPr>
          <a:xfrm>
            <a:off x="7019825" y="3160875"/>
            <a:ext cx="1869275" cy="17071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1"/>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Potential Risks of Using Social Media for Business</a:t>
            </a:r>
            <a:endParaRPr>
              <a:latin typeface="Arial"/>
              <a:ea typeface="Arial"/>
              <a:cs typeface="Arial"/>
              <a:sym typeface="Arial"/>
            </a:endParaRPr>
          </a:p>
          <a:p>
            <a:pPr marL="0" lvl="0" indent="0" algn="l" rtl="0">
              <a:spcBef>
                <a:spcPts val="0"/>
              </a:spcBef>
              <a:spcAft>
                <a:spcPts val="0"/>
              </a:spcAft>
              <a:buNone/>
            </a:pPr>
            <a:endParaRPr/>
          </a:p>
        </p:txBody>
      </p:sp>
      <p:sp>
        <p:nvSpPr>
          <p:cNvPr id="172" name="Google Shape;172;p31"/>
          <p:cNvSpPr txBox="1">
            <a:spLocks noGrp="1"/>
          </p:cNvSpPr>
          <p:nvPr>
            <p:ph type="body" idx="1"/>
          </p:nvPr>
        </p:nvSpPr>
        <p:spPr>
          <a:xfrm>
            <a:off x="311700" y="1505700"/>
            <a:ext cx="4609800" cy="3076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26313D"/>
              </a:buClr>
              <a:buSzPts val="2000"/>
              <a:buFont typeface="Arial"/>
              <a:buAutoNum type="arabicPeriod"/>
            </a:pPr>
            <a:r>
              <a:rPr lang="en" sz="2000">
                <a:solidFill>
                  <a:srgbClr val="26313D"/>
                </a:solidFill>
                <a:latin typeface="Arial"/>
                <a:ea typeface="Arial"/>
                <a:cs typeface="Arial"/>
                <a:sym typeface="Arial"/>
              </a:rPr>
              <a:t>It requires time and effort to do it right</a:t>
            </a:r>
            <a:endParaRPr sz="2000">
              <a:solidFill>
                <a:srgbClr val="26313D"/>
              </a:solidFill>
              <a:latin typeface="Arial"/>
              <a:ea typeface="Arial"/>
              <a:cs typeface="Arial"/>
              <a:sym typeface="Arial"/>
            </a:endParaRPr>
          </a:p>
          <a:p>
            <a:pPr marL="457200" lvl="0" indent="-355600" algn="l" rtl="0">
              <a:spcBef>
                <a:spcPts val="0"/>
              </a:spcBef>
              <a:spcAft>
                <a:spcPts val="0"/>
              </a:spcAft>
              <a:buClr>
                <a:srgbClr val="26313D"/>
              </a:buClr>
              <a:buSzPts val="2000"/>
              <a:buFont typeface="Arial"/>
              <a:buAutoNum type="arabicPeriod"/>
            </a:pPr>
            <a:r>
              <a:rPr lang="en" sz="2000">
                <a:solidFill>
                  <a:srgbClr val="26313D"/>
                </a:solidFill>
                <a:latin typeface="Arial"/>
                <a:ea typeface="Arial"/>
                <a:cs typeface="Arial"/>
                <a:sym typeface="Arial"/>
              </a:rPr>
              <a:t>You might get a negative review </a:t>
            </a:r>
            <a:endParaRPr sz="2000">
              <a:solidFill>
                <a:srgbClr val="26313D"/>
              </a:solidFill>
              <a:latin typeface="Arial"/>
              <a:ea typeface="Arial"/>
              <a:cs typeface="Arial"/>
              <a:sym typeface="Arial"/>
            </a:endParaRPr>
          </a:p>
          <a:p>
            <a:pPr marL="457200" lvl="0" indent="-355600" algn="l" rtl="0">
              <a:spcBef>
                <a:spcPts val="0"/>
              </a:spcBef>
              <a:spcAft>
                <a:spcPts val="0"/>
              </a:spcAft>
              <a:buClr>
                <a:srgbClr val="26313D"/>
              </a:buClr>
              <a:buSzPts val="2000"/>
              <a:buFont typeface="Arial"/>
              <a:buAutoNum type="arabicPeriod"/>
            </a:pPr>
            <a:r>
              <a:rPr lang="en" sz="2000">
                <a:solidFill>
                  <a:srgbClr val="26313D"/>
                </a:solidFill>
                <a:latin typeface="Arial"/>
                <a:ea typeface="Arial"/>
                <a:cs typeface="Arial"/>
                <a:sym typeface="Arial"/>
              </a:rPr>
              <a:t>You might not get much response/engagement with your posts</a:t>
            </a:r>
            <a:endParaRPr sz="2000">
              <a:solidFill>
                <a:srgbClr val="26313D"/>
              </a:solidFill>
              <a:latin typeface="Arial"/>
              <a:ea typeface="Arial"/>
              <a:cs typeface="Arial"/>
              <a:sym typeface="Arial"/>
            </a:endParaRPr>
          </a:p>
          <a:p>
            <a:pPr marL="457200" lvl="0" indent="-355600" algn="l" rtl="0">
              <a:spcBef>
                <a:spcPts val="0"/>
              </a:spcBef>
              <a:spcAft>
                <a:spcPts val="0"/>
              </a:spcAft>
              <a:buClr>
                <a:srgbClr val="26313D"/>
              </a:buClr>
              <a:buSzPts val="2000"/>
              <a:buFont typeface="Arial"/>
              <a:buAutoNum type="arabicPeriod"/>
            </a:pPr>
            <a:r>
              <a:rPr lang="en" sz="2000">
                <a:solidFill>
                  <a:srgbClr val="26313D"/>
                </a:solidFill>
                <a:latin typeface="Arial"/>
                <a:ea typeface="Arial"/>
                <a:cs typeface="Arial"/>
                <a:sym typeface="Arial"/>
              </a:rPr>
              <a:t>Not keeping your content current</a:t>
            </a:r>
            <a:endParaRPr sz="2000">
              <a:solidFill>
                <a:srgbClr val="26313D"/>
              </a:solidFill>
              <a:latin typeface="Arial"/>
              <a:ea typeface="Arial"/>
              <a:cs typeface="Arial"/>
              <a:sym typeface="Arial"/>
            </a:endParaRPr>
          </a:p>
          <a:p>
            <a:pPr marL="0" lvl="0" indent="0" algn="l" rtl="0">
              <a:spcBef>
                <a:spcPts val="1600"/>
              </a:spcBef>
              <a:spcAft>
                <a:spcPts val="1600"/>
              </a:spcAft>
              <a:buNone/>
            </a:pPr>
            <a:endParaRPr>
              <a:solidFill>
                <a:srgbClr val="26313D"/>
              </a:solidFill>
            </a:endParaRPr>
          </a:p>
        </p:txBody>
      </p:sp>
      <p:pic>
        <p:nvPicPr>
          <p:cNvPr id="173" name="Google Shape;173;p31"/>
          <p:cNvPicPr preferRelativeResize="0"/>
          <p:nvPr/>
        </p:nvPicPr>
        <p:blipFill>
          <a:blip r:embed="rId3">
            <a:alphaModFix/>
          </a:blip>
          <a:stretch>
            <a:fillRect/>
          </a:stretch>
        </p:blipFill>
        <p:spPr>
          <a:xfrm>
            <a:off x="4489725" y="2385701"/>
            <a:ext cx="4572000" cy="131618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40675" y="237575"/>
            <a:ext cx="3883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In this session we will look at: </a:t>
            </a:r>
            <a:endParaRPr sz="1800"/>
          </a:p>
          <a:p>
            <a:pPr marL="0" lvl="0" indent="0" algn="l" rtl="0">
              <a:spcBef>
                <a:spcPts val="0"/>
              </a:spcBef>
              <a:spcAft>
                <a:spcPts val="0"/>
              </a:spcAft>
              <a:buNone/>
            </a:pPr>
            <a:endParaRPr sz="1800"/>
          </a:p>
          <a:p>
            <a:pPr marL="457200" lvl="0" indent="-342900" algn="l" rtl="0">
              <a:spcBef>
                <a:spcPts val="0"/>
              </a:spcBef>
              <a:spcAft>
                <a:spcPts val="0"/>
              </a:spcAft>
              <a:buSzPts val="1800"/>
              <a:buChar char="-"/>
            </a:pPr>
            <a:r>
              <a:rPr lang="en" sz="1800"/>
              <a:t>What a relevant website is</a:t>
            </a:r>
            <a:endParaRPr sz="1800"/>
          </a:p>
          <a:p>
            <a:pPr marL="457200" lvl="0" indent="-342900" algn="l" rtl="0">
              <a:spcBef>
                <a:spcPts val="0"/>
              </a:spcBef>
              <a:spcAft>
                <a:spcPts val="0"/>
              </a:spcAft>
              <a:buSzPts val="1800"/>
              <a:buChar char="-"/>
            </a:pPr>
            <a:r>
              <a:rPr lang="en" sz="1800"/>
              <a:t>Social media &amp; staying active on it</a:t>
            </a:r>
            <a:endParaRPr sz="1800"/>
          </a:p>
          <a:p>
            <a:pPr marL="457200" lvl="0" indent="-342900" algn="l" rtl="0">
              <a:spcBef>
                <a:spcPts val="0"/>
              </a:spcBef>
              <a:spcAft>
                <a:spcPts val="0"/>
              </a:spcAft>
              <a:buSzPts val="1800"/>
              <a:buChar char="-"/>
            </a:pPr>
            <a:r>
              <a:rPr lang="en" sz="1800"/>
              <a:t>TripAdvisor’s importance and how it relates to DBC</a:t>
            </a:r>
            <a:endParaRPr sz="1800"/>
          </a:p>
          <a:p>
            <a:pPr marL="457200" lvl="0" indent="-342900" algn="l" rtl="0">
              <a:spcBef>
                <a:spcPts val="0"/>
              </a:spcBef>
              <a:spcAft>
                <a:spcPts val="0"/>
              </a:spcAft>
              <a:buSzPts val="1800"/>
              <a:buChar char="-"/>
            </a:pPr>
            <a:r>
              <a:rPr lang="en" sz="1800"/>
              <a:t>Google listing / Google my Business</a:t>
            </a:r>
            <a:endParaRPr sz="1800"/>
          </a:p>
          <a:p>
            <a:pPr marL="457200" lvl="0" indent="-342900" algn="l" rtl="0">
              <a:spcBef>
                <a:spcPts val="0"/>
              </a:spcBef>
              <a:spcAft>
                <a:spcPts val="0"/>
              </a:spcAft>
              <a:buSzPts val="1800"/>
              <a:buChar char="-"/>
            </a:pPr>
            <a:r>
              <a:rPr lang="en" sz="1800"/>
              <a:t>Intro to making a website</a:t>
            </a:r>
            <a:endParaRPr sz="1800"/>
          </a:p>
        </p:txBody>
      </p:sp>
      <p:pic>
        <p:nvPicPr>
          <p:cNvPr id="70" name="Google Shape;70;p14"/>
          <p:cNvPicPr preferRelativeResize="0"/>
          <p:nvPr/>
        </p:nvPicPr>
        <p:blipFill>
          <a:blip r:embed="rId3">
            <a:alphaModFix/>
          </a:blip>
          <a:stretch>
            <a:fillRect/>
          </a:stretch>
        </p:blipFill>
        <p:spPr>
          <a:xfrm>
            <a:off x="6239322" y="2052588"/>
            <a:ext cx="957225" cy="957225"/>
          </a:xfrm>
          <a:prstGeom prst="rect">
            <a:avLst/>
          </a:prstGeom>
          <a:noFill/>
          <a:ln>
            <a:noFill/>
          </a:ln>
        </p:spPr>
      </p:pic>
      <p:pic>
        <p:nvPicPr>
          <p:cNvPr id="71" name="Google Shape;71;p14"/>
          <p:cNvPicPr preferRelativeResize="0"/>
          <p:nvPr/>
        </p:nvPicPr>
        <p:blipFill>
          <a:blip r:embed="rId4">
            <a:alphaModFix/>
          </a:blip>
          <a:stretch>
            <a:fillRect/>
          </a:stretch>
        </p:blipFill>
        <p:spPr>
          <a:xfrm>
            <a:off x="7707775" y="3670288"/>
            <a:ext cx="957225" cy="957225"/>
          </a:xfrm>
          <a:prstGeom prst="rect">
            <a:avLst/>
          </a:prstGeom>
          <a:noFill/>
          <a:ln>
            <a:noFill/>
          </a:ln>
        </p:spPr>
      </p:pic>
      <p:pic>
        <p:nvPicPr>
          <p:cNvPr id="72" name="Google Shape;72;p14"/>
          <p:cNvPicPr preferRelativeResize="0"/>
          <p:nvPr/>
        </p:nvPicPr>
        <p:blipFill>
          <a:blip r:embed="rId5">
            <a:alphaModFix/>
          </a:blip>
          <a:stretch>
            <a:fillRect/>
          </a:stretch>
        </p:blipFill>
        <p:spPr>
          <a:xfrm>
            <a:off x="5002750" y="3645638"/>
            <a:ext cx="957226" cy="957226"/>
          </a:xfrm>
          <a:prstGeom prst="rect">
            <a:avLst/>
          </a:prstGeom>
          <a:noFill/>
          <a:ln>
            <a:noFill/>
          </a:ln>
        </p:spPr>
      </p:pic>
      <p:pic>
        <p:nvPicPr>
          <p:cNvPr id="73" name="Google Shape;73;p14"/>
          <p:cNvPicPr preferRelativeResize="0"/>
          <p:nvPr/>
        </p:nvPicPr>
        <p:blipFill>
          <a:blip r:embed="rId6">
            <a:alphaModFix/>
          </a:blip>
          <a:stretch>
            <a:fillRect/>
          </a:stretch>
        </p:blipFill>
        <p:spPr>
          <a:xfrm>
            <a:off x="7680624" y="474849"/>
            <a:ext cx="1239825" cy="1239825"/>
          </a:xfrm>
          <a:prstGeom prst="rect">
            <a:avLst/>
          </a:prstGeom>
          <a:noFill/>
          <a:ln>
            <a:noFill/>
          </a:ln>
        </p:spPr>
      </p:pic>
      <p:pic>
        <p:nvPicPr>
          <p:cNvPr id="74" name="Google Shape;74;p14"/>
          <p:cNvPicPr preferRelativeResize="0"/>
          <p:nvPr/>
        </p:nvPicPr>
        <p:blipFill>
          <a:blip r:embed="rId7">
            <a:alphaModFix/>
          </a:blip>
          <a:stretch>
            <a:fillRect/>
          </a:stretch>
        </p:blipFill>
        <p:spPr>
          <a:xfrm>
            <a:off x="4387774" y="616150"/>
            <a:ext cx="2829249" cy="9572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Clr>
                <a:srgbClr val="FFAB40"/>
              </a:buClr>
              <a:buSzPts val="3100"/>
              <a:buFont typeface="Arial"/>
              <a:buNone/>
            </a:pPr>
            <a:r>
              <a:rPr lang="en">
                <a:solidFill>
                  <a:srgbClr val="FFFFFF"/>
                </a:solidFill>
                <a:latin typeface="Arial"/>
                <a:ea typeface="Arial"/>
                <a:cs typeface="Arial"/>
                <a:sym typeface="Arial"/>
              </a:rPr>
              <a:t>Secrets of successful social accounts</a:t>
            </a:r>
            <a:endParaRPr>
              <a:solidFill>
                <a:srgbClr val="FFFFFF"/>
              </a:solidFill>
              <a:latin typeface="Arial"/>
              <a:ea typeface="Arial"/>
              <a:cs typeface="Arial"/>
              <a:sym typeface="Arial"/>
            </a:endParaRPr>
          </a:p>
          <a:p>
            <a:pPr marL="0" lvl="0" indent="0" algn="l" rtl="0">
              <a:spcBef>
                <a:spcPts val="0"/>
              </a:spcBef>
              <a:spcAft>
                <a:spcPts val="0"/>
              </a:spcAft>
              <a:buNone/>
            </a:pPr>
            <a:endParaRPr/>
          </a:p>
        </p:txBody>
      </p:sp>
      <p:sp>
        <p:nvSpPr>
          <p:cNvPr id="179" name="Google Shape;179;p32"/>
          <p:cNvSpPr txBox="1">
            <a:spLocks noGrp="1"/>
          </p:cNvSpPr>
          <p:nvPr>
            <p:ph type="body" idx="1"/>
          </p:nvPr>
        </p:nvSpPr>
        <p:spPr>
          <a:xfrm>
            <a:off x="311700" y="1505700"/>
            <a:ext cx="8140500" cy="30762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a:solidFill>
                  <a:srgbClr val="595959"/>
                </a:solidFill>
                <a:latin typeface="Arial"/>
                <a:ea typeface="Arial"/>
                <a:cs typeface="Arial"/>
                <a:sym typeface="Arial"/>
              </a:rPr>
              <a:t>CONSISTENT - no lapses in posting</a:t>
            </a:r>
            <a:endParaRPr sz="2000">
              <a:solidFill>
                <a:srgbClr val="595959"/>
              </a:solidFill>
              <a:latin typeface="Arial"/>
              <a:ea typeface="Arial"/>
              <a:cs typeface="Arial"/>
              <a:sym typeface="Arial"/>
            </a:endParaRPr>
          </a:p>
          <a:p>
            <a:pPr marL="0" lvl="0" indent="0" algn="l" rtl="0">
              <a:lnSpc>
                <a:spcPct val="100000"/>
              </a:lnSpc>
              <a:spcBef>
                <a:spcPts val="1800"/>
              </a:spcBef>
              <a:spcAft>
                <a:spcPts val="0"/>
              </a:spcAft>
              <a:buNone/>
            </a:pPr>
            <a:r>
              <a:rPr lang="en" sz="2000">
                <a:solidFill>
                  <a:srgbClr val="595959"/>
                </a:solidFill>
                <a:latin typeface="Arial"/>
                <a:ea typeface="Arial"/>
                <a:cs typeface="Arial"/>
                <a:sym typeface="Arial"/>
              </a:rPr>
              <a:t>QUALITY - great visual content </a:t>
            </a:r>
            <a:endParaRPr sz="2000">
              <a:solidFill>
                <a:srgbClr val="595959"/>
              </a:solidFill>
              <a:latin typeface="Arial"/>
              <a:ea typeface="Arial"/>
              <a:cs typeface="Arial"/>
              <a:sym typeface="Arial"/>
            </a:endParaRPr>
          </a:p>
          <a:p>
            <a:pPr marL="0" lvl="0" indent="0" algn="l" rtl="0">
              <a:lnSpc>
                <a:spcPct val="100000"/>
              </a:lnSpc>
              <a:spcBef>
                <a:spcPts val="1800"/>
              </a:spcBef>
              <a:spcAft>
                <a:spcPts val="0"/>
              </a:spcAft>
              <a:buNone/>
            </a:pPr>
            <a:r>
              <a:rPr lang="en" sz="2000">
                <a:solidFill>
                  <a:srgbClr val="595959"/>
                </a:solidFill>
                <a:latin typeface="Arial"/>
                <a:ea typeface="Arial"/>
                <a:cs typeface="Arial"/>
                <a:sym typeface="Arial"/>
              </a:rPr>
              <a:t>HIGHLY ENGAGED - active in conversations</a:t>
            </a:r>
            <a:endParaRPr sz="2000">
              <a:solidFill>
                <a:srgbClr val="595959"/>
              </a:solidFill>
              <a:latin typeface="Arial"/>
              <a:ea typeface="Arial"/>
              <a:cs typeface="Arial"/>
              <a:sym typeface="Arial"/>
            </a:endParaRPr>
          </a:p>
          <a:p>
            <a:pPr marL="0" lvl="0" indent="0" algn="l" rtl="0">
              <a:lnSpc>
                <a:spcPct val="100000"/>
              </a:lnSpc>
              <a:spcBef>
                <a:spcPts val="1800"/>
              </a:spcBef>
              <a:spcAft>
                <a:spcPts val="0"/>
              </a:spcAft>
              <a:buNone/>
            </a:pPr>
            <a:r>
              <a:rPr lang="en" sz="2000">
                <a:solidFill>
                  <a:srgbClr val="595959"/>
                </a:solidFill>
                <a:latin typeface="Arial"/>
                <a:ea typeface="Arial"/>
                <a:cs typeface="Arial"/>
                <a:sym typeface="Arial"/>
              </a:rPr>
              <a:t>CREATIVE - eye-catching and unique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3"/>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Stay active!</a:t>
            </a:r>
            <a:endParaRPr/>
          </a:p>
        </p:txBody>
      </p:sp>
      <p:sp>
        <p:nvSpPr>
          <p:cNvPr id="185" name="Google Shape;185;p33"/>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sz="1350">
                <a:solidFill>
                  <a:srgbClr val="313131"/>
                </a:solidFill>
                <a:highlight>
                  <a:srgbClr val="FFFFFF"/>
                </a:highlight>
                <a:latin typeface="Arial"/>
                <a:ea typeface="Arial"/>
                <a:cs typeface="Arial"/>
                <a:sym typeface="Arial"/>
              </a:rPr>
              <a:t>200 million Instagram users visit a business profile every day</a:t>
            </a:r>
            <a:endParaRPr sz="1350">
              <a:solidFill>
                <a:srgbClr val="313131"/>
              </a:solidFill>
              <a:highlight>
                <a:srgbClr val="FFFFFF"/>
              </a:highlight>
              <a:latin typeface="Arial"/>
              <a:ea typeface="Arial"/>
              <a:cs typeface="Arial"/>
              <a:sym typeface="Arial"/>
            </a:endParaRPr>
          </a:p>
          <a:p>
            <a:pPr marL="0" lvl="0" indent="0" algn="l" rtl="0">
              <a:spcBef>
                <a:spcPts val="1600"/>
              </a:spcBef>
              <a:spcAft>
                <a:spcPts val="0"/>
              </a:spcAft>
              <a:buNone/>
            </a:pPr>
            <a:endParaRPr sz="1350">
              <a:solidFill>
                <a:srgbClr val="313131"/>
              </a:solidFill>
              <a:highlight>
                <a:srgbClr val="FFFFFF"/>
              </a:highlight>
              <a:latin typeface="Arial"/>
              <a:ea typeface="Arial"/>
              <a:cs typeface="Arial"/>
              <a:sym typeface="Arial"/>
            </a:endParaRPr>
          </a:p>
          <a:p>
            <a:pPr marL="457200" lvl="0" indent="-314325" algn="l" rtl="0">
              <a:spcBef>
                <a:spcPts val="1600"/>
              </a:spcBef>
              <a:spcAft>
                <a:spcPts val="0"/>
              </a:spcAft>
              <a:buClr>
                <a:srgbClr val="313131"/>
              </a:buClr>
              <a:buSzPts val="1350"/>
              <a:buFont typeface="Arial"/>
              <a:buChar char="-"/>
            </a:pPr>
            <a:r>
              <a:rPr lang="en" sz="1350">
                <a:solidFill>
                  <a:srgbClr val="313131"/>
                </a:solidFill>
                <a:highlight>
                  <a:srgbClr val="FFFFFF"/>
                </a:highlight>
                <a:latin typeface="Arial"/>
                <a:ea typeface="Arial"/>
                <a:cs typeface="Arial"/>
                <a:sym typeface="Arial"/>
              </a:rPr>
              <a:t>Your customers look for social media icons on your website </a:t>
            </a:r>
            <a:endParaRPr sz="1350">
              <a:solidFill>
                <a:srgbClr val="313131"/>
              </a:solidFill>
              <a:highlight>
                <a:srgbClr val="FFFFFF"/>
              </a:highlight>
              <a:latin typeface="Arial"/>
              <a:ea typeface="Arial"/>
              <a:cs typeface="Arial"/>
              <a:sym typeface="Arial"/>
            </a:endParaRPr>
          </a:p>
          <a:p>
            <a:pPr marL="457200" lvl="0" indent="-314325" algn="l" rtl="0">
              <a:spcBef>
                <a:spcPts val="0"/>
              </a:spcBef>
              <a:spcAft>
                <a:spcPts val="0"/>
              </a:spcAft>
              <a:buClr>
                <a:srgbClr val="313131"/>
              </a:buClr>
              <a:buSzPts val="1350"/>
              <a:buFont typeface="Arial"/>
              <a:buChar char="-"/>
            </a:pPr>
            <a:r>
              <a:rPr lang="en" sz="1350">
                <a:solidFill>
                  <a:srgbClr val="313131"/>
                </a:solidFill>
                <a:highlight>
                  <a:srgbClr val="FFFFFF"/>
                </a:highlight>
                <a:latin typeface="Arial"/>
                <a:ea typeface="Arial"/>
                <a:cs typeface="Arial"/>
                <a:sym typeface="Arial"/>
              </a:rPr>
              <a:t>Insert the icons that you know you can remain active on (even if it’s a few posts a month)</a:t>
            </a:r>
            <a:endParaRPr sz="1350">
              <a:solidFill>
                <a:srgbClr val="313131"/>
              </a:solidFill>
              <a:highlight>
                <a:srgbClr val="FFFFFF"/>
              </a:highlight>
              <a:latin typeface="Arial"/>
              <a:ea typeface="Arial"/>
              <a:cs typeface="Arial"/>
              <a:sym typeface="Arial"/>
            </a:endParaRPr>
          </a:p>
          <a:p>
            <a:pPr marL="457200" lvl="0" indent="-314325" algn="l" rtl="0">
              <a:spcBef>
                <a:spcPts val="0"/>
              </a:spcBef>
              <a:spcAft>
                <a:spcPts val="0"/>
              </a:spcAft>
              <a:buClr>
                <a:srgbClr val="313131"/>
              </a:buClr>
              <a:buSzPts val="1350"/>
              <a:buFont typeface="Arial"/>
              <a:buChar char="-"/>
            </a:pPr>
            <a:r>
              <a:rPr lang="en" sz="1350">
                <a:solidFill>
                  <a:srgbClr val="313131"/>
                </a:solidFill>
                <a:highlight>
                  <a:srgbClr val="FFFFFF"/>
                </a:highlight>
                <a:latin typeface="Arial"/>
                <a:ea typeface="Arial"/>
                <a:cs typeface="Arial"/>
                <a:sym typeface="Arial"/>
              </a:rPr>
              <a:t>Instagram is a social media storefront </a:t>
            </a:r>
            <a:endParaRPr sz="1350">
              <a:solidFill>
                <a:srgbClr val="313131"/>
              </a:solidFill>
              <a:highlight>
                <a:srgbClr val="FFFFFF"/>
              </a:highlight>
              <a:latin typeface="Arial"/>
              <a:ea typeface="Arial"/>
              <a:cs typeface="Arial"/>
              <a:sym typeface="Arial"/>
            </a:endParaRPr>
          </a:p>
          <a:p>
            <a:pPr marL="457200" lvl="0" indent="-314325" algn="l" rtl="0">
              <a:spcBef>
                <a:spcPts val="0"/>
              </a:spcBef>
              <a:spcAft>
                <a:spcPts val="0"/>
              </a:spcAft>
              <a:buClr>
                <a:srgbClr val="313131"/>
              </a:buClr>
              <a:buSzPts val="1350"/>
              <a:buFont typeface="Arial"/>
              <a:buChar char="-"/>
            </a:pPr>
            <a:r>
              <a:rPr lang="en" sz="1350">
                <a:solidFill>
                  <a:srgbClr val="313131"/>
                </a:solidFill>
                <a:highlight>
                  <a:srgbClr val="FFFFFF"/>
                </a:highlight>
                <a:latin typeface="Arial"/>
                <a:ea typeface="Arial"/>
                <a:cs typeface="Arial"/>
                <a:sym typeface="Arial"/>
              </a:rPr>
              <a:t>Avoid large gaps in posting content</a:t>
            </a:r>
            <a:endParaRPr sz="1350">
              <a:solidFill>
                <a:srgbClr val="313131"/>
              </a:solidFill>
              <a:highlight>
                <a:srgbClr val="FFFFFF"/>
              </a:highlight>
              <a:latin typeface="Arial"/>
              <a:ea typeface="Arial"/>
              <a:cs typeface="Arial"/>
              <a:sym typeface="Arial"/>
            </a:endParaRPr>
          </a:p>
        </p:txBody>
      </p:sp>
      <p:pic>
        <p:nvPicPr>
          <p:cNvPr id="186" name="Google Shape;186;p33"/>
          <p:cNvPicPr preferRelativeResize="0"/>
          <p:nvPr/>
        </p:nvPicPr>
        <p:blipFill>
          <a:blip r:embed="rId3">
            <a:alphaModFix/>
          </a:blip>
          <a:stretch>
            <a:fillRect/>
          </a:stretch>
        </p:blipFill>
        <p:spPr>
          <a:xfrm>
            <a:off x="4859725" y="1080125"/>
            <a:ext cx="3600600" cy="5747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Engage in conversation</a:t>
            </a:r>
            <a:endParaRPr/>
          </a:p>
        </p:txBody>
      </p:sp>
      <p:sp>
        <p:nvSpPr>
          <p:cNvPr id="192" name="Google Shape;192;p3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chemeClr val="dk1"/>
              </a:buClr>
              <a:buSzPts val="1300"/>
              <a:buChar char="-"/>
            </a:pPr>
            <a:r>
              <a:rPr lang="en">
                <a:solidFill>
                  <a:schemeClr val="dk1"/>
                </a:solidFill>
              </a:rPr>
              <a:t>Reply back to users on posts </a:t>
            </a:r>
            <a:endParaRPr>
              <a:solidFill>
                <a:schemeClr val="dk1"/>
              </a:solidFill>
            </a:endParaRPr>
          </a:p>
          <a:p>
            <a:pPr marL="457200" lvl="0" indent="-311150" algn="l" rtl="0">
              <a:spcBef>
                <a:spcPts val="0"/>
              </a:spcBef>
              <a:spcAft>
                <a:spcPts val="0"/>
              </a:spcAft>
              <a:buClr>
                <a:schemeClr val="dk1"/>
              </a:buClr>
              <a:buSzPts val="1300"/>
              <a:buChar char="-"/>
            </a:pPr>
            <a:r>
              <a:rPr lang="en">
                <a:solidFill>
                  <a:schemeClr val="dk1"/>
                </a:solidFill>
              </a:rPr>
              <a:t>Engage with hashtags </a:t>
            </a:r>
            <a:endParaRPr>
              <a:solidFill>
                <a:schemeClr val="dk1"/>
              </a:solidFill>
            </a:endParaRPr>
          </a:p>
          <a:p>
            <a:pPr marL="457200" lvl="0" indent="-311150" algn="l" rtl="0">
              <a:spcBef>
                <a:spcPts val="0"/>
              </a:spcBef>
              <a:spcAft>
                <a:spcPts val="0"/>
              </a:spcAft>
              <a:buClr>
                <a:schemeClr val="dk1"/>
              </a:buClr>
              <a:buSzPts val="1300"/>
              <a:buChar char="-"/>
            </a:pPr>
            <a:r>
              <a:rPr lang="en">
                <a:solidFill>
                  <a:schemeClr val="dk1"/>
                </a:solidFill>
              </a:rPr>
              <a:t>Engage with geotags </a:t>
            </a:r>
            <a:endParaRPr>
              <a:solidFill>
                <a:schemeClr val="dk1"/>
              </a:solidFill>
            </a:endParaRPr>
          </a:p>
          <a:p>
            <a:pPr marL="0" lvl="0" indent="0" algn="l" rtl="0">
              <a:spcBef>
                <a:spcPts val="1600"/>
              </a:spcBef>
              <a:spcAft>
                <a:spcPts val="1600"/>
              </a:spcAft>
              <a:buNone/>
            </a:pPr>
            <a:endParaRPr/>
          </a:p>
        </p:txBody>
      </p:sp>
      <p:pic>
        <p:nvPicPr>
          <p:cNvPr id="193" name="Google Shape;193;p34"/>
          <p:cNvPicPr preferRelativeResize="0"/>
          <p:nvPr/>
        </p:nvPicPr>
        <p:blipFill>
          <a:blip r:embed="rId3">
            <a:alphaModFix/>
          </a:blip>
          <a:stretch>
            <a:fillRect/>
          </a:stretch>
        </p:blipFill>
        <p:spPr>
          <a:xfrm>
            <a:off x="6629650" y="2016475"/>
            <a:ext cx="2181429" cy="18288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5"/>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Channels to be on:</a:t>
            </a:r>
            <a:endParaRPr/>
          </a:p>
          <a:p>
            <a:pPr marL="0" lvl="0" indent="0" algn="l" rtl="0">
              <a:spcBef>
                <a:spcPts val="0"/>
              </a:spcBef>
              <a:spcAft>
                <a:spcPts val="0"/>
              </a:spcAft>
              <a:buNone/>
            </a:pPr>
            <a:r>
              <a:rPr lang="en"/>
              <a:t>Instagram</a:t>
            </a:r>
            <a:endParaRPr/>
          </a:p>
        </p:txBody>
      </p:sp>
      <p:sp>
        <p:nvSpPr>
          <p:cNvPr id="199" name="Google Shape;199;p35"/>
          <p:cNvSpPr txBox="1">
            <a:spLocks noGrp="1"/>
          </p:cNvSpPr>
          <p:nvPr>
            <p:ph type="body" idx="1"/>
          </p:nvPr>
        </p:nvSpPr>
        <p:spPr>
          <a:xfrm>
            <a:off x="4636450" y="912400"/>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dk1"/>
              </a:solidFill>
            </a:endParaRPr>
          </a:p>
          <a:p>
            <a:pPr marL="457200" lvl="0" indent="-311150" algn="l" rtl="0">
              <a:spcBef>
                <a:spcPts val="1600"/>
              </a:spcBef>
              <a:spcAft>
                <a:spcPts val="0"/>
              </a:spcAft>
              <a:buClr>
                <a:schemeClr val="dk1"/>
              </a:buClr>
              <a:buSzPts val="1300"/>
              <a:buChar char="-"/>
            </a:pPr>
            <a:r>
              <a:rPr lang="en">
                <a:solidFill>
                  <a:schemeClr val="dk1"/>
                </a:solidFill>
              </a:rPr>
              <a:t>Visual platform</a:t>
            </a:r>
            <a:endParaRPr>
              <a:solidFill>
                <a:schemeClr val="dk1"/>
              </a:solidFill>
            </a:endParaRPr>
          </a:p>
          <a:p>
            <a:pPr marL="457200" lvl="0" indent="-311150" algn="l" rtl="0">
              <a:spcBef>
                <a:spcPts val="0"/>
              </a:spcBef>
              <a:spcAft>
                <a:spcPts val="0"/>
              </a:spcAft>
              <a:buClr>
                <a:schemeClr val="dk1"/>
              </a:buClr>
              <a:buSzPts val="1300"/>
              <a:buChar char="-"/>
            </a:pPr>
            <a:r>
              <a:rPr lang="en">
                <a:solidFill>
                  <a:schemeClr val="dk1"/>
                </a:solidFill>
              </a:rPr>
              <a:t>Showcase your business with a gallery of images and videos</a:t>
            </a:r>
            <a:endParaRPr>
              <a:solidFill>
                <a:schemeClr val="dk1"/>
              </a:solidFill>
            </a:endParaRPr>
          </a:p>
          <a:p>
            <a:pPr marL="457200" lvl="0" indent="-311150" algn="l" rtl="0">
              <a:spcBef>
                <a:spcPts val="0"/>
              </a:spcBef>
              <a:spcAft>
                <a:spcPts val="0"/>
              </a:spcAft>
              <a:buClr>
                <a:schemeClr val="dk1"/>
              </a:buClr>
              <a:buSzPts val="1300"/>
              <a:buChar char="-"/>
            </a:pPr>
            <a:r>
              <a:rPr lang="en">
                <a:solidFill>
                  <a:schemeClr val="dk1"/>
                </a:solidFill>
              </a:rPr>
              <a:t>Show seasonality</a:t>
            </a:r>
            <a:endParaRPr>
              <a:solidFill>
                <a:schemeClr val="dk1"/>
              </a:solidFill>
            </a:endParaRPr>
          </a:p>
          <a:p>
            <a:pPr marL="457200" lvl="0" indent="-311150" algn="l" rtl="0">
              <a:spcBef>
                <a:spcPts val="0"/>
              </a:spcBef>
              <a:spcAft>
                <a:spcPts val="0"/>
              </a:spcAft>
              <a:buClr>
                <a:schemeClr val="dk1"/>
              </a:buClr>
              <a:buSzPts val="1300"/>
              <a:buChar char="-"/>
            </a:pPr>
            <a:r>
              <a:rPr lang="en">
                <a:solidFill>
                  <a:schemeClr val="dk1"/>
                </a:solidFill>
              </a:rPr>
              <a:t>Anyone can do it with a smartphone (no professional images necessary) </a:t>
            </a:r>
            <a:endParaRPr>
              <a:solidFill>
                <a:schemeClr val="dk1"/>
              </a:solidFill>
            </a:endParaRPr>
          </a:p>
          <a:p>
            <a:pPr marL="457200" lvl="0" indent="-311150" algn="l" rtl="0">
              <a:spcBef>
                <a:spcPts val="0"/>
              </a:spcBef>
              <a:spcAft>
                <a:spcPts val="0"/>
              </a:spcAft>
              <a:buClr>
                <a:schemeClr val="dk1"/>
              </a:buClr>
              <a:buSzPts val="1300"/>
              <a:buChar char="-"/>
            </a:pPr>
            <a:r>
              <a:rPr lang="en">
                <a:solidFill>
                  <a:schemeClr val="dk1"/>
                </a:solidFill>
              </a:rPr>
              <a:t>Use permanent highlight reels with video and photos from a smartphone </a:t>
            </a:r>
            <a:endParaRPr>
              <a:solidFill>
                <a:schemeClr val="dk1"/>
              </a:solidFill>
            </a:endParaRPr>
          </a:p>
          <a:p>
            <a:pPr marL="457200" lvl="0" indent="-311150" algn="l" rtl="0">
              <a:spcBef>
                <a:spcPts val="0"/>
              </a:spcBef>
              <a:spcAft>
                <a:spcPts val="0"/>
              </a:spcAft>
              <a:buClr>
                <a:schemeClr val="dk1"/>
              </a:buClr>
              <a:buSzPts val="1300"/>
              <a:buChar char="-"/>
            </a:pPr>
            <a:r>
              <a:rPr lang="en">
                <a:solidFill>
                  <a:schemeClr val="dk1"/>
                </a:solidFill>
              </a:rPr>
              <a:t>Include a live IG feed in your website</a:t>
            </a:r>
            <a:endParaRPr>
              <a:solidFill>
                <a:schemeClr val="dk1"/>
              </a:solidFill>
            </a:endParaRPr>
          </a:p>
        </p:txBody>
      </p:sp>
      <p:pic>
        <p:nvPicPr>
          <p:cNvPr id="200" name="Google Shape;200;p35"/>
          <p:cNvPicPr preferRelativeResize="0"/>
          <p:nvPr/>
        </p:nvPicPr>
        <p:blipFill>
          <a:blip r:embed="rId3">
            <a:alphaModFix/>
          </a:blip>
          <a:stretch>
            <a:fillRect/>
          </a:stretch>
        </p:blipFill>
        <p:spPr>
          <a:xfrm>
            <a:off x="7707775" y="180938"/>
            <a:ext cx="957225" cy="9572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6"/>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Show a journey</a:t>
            </a:r>
            <a:endParaRPr/>
          </a:p>
        </p:txBody>
      </p:sp>
      <p:sp>
        <p:nvSpPr>
          <p:cNvPr id="206" name="Google Shape;206;p36"/>
          <p:cNvSpPr txBox="1">
            <a:spLocks noGrp="1"/>
          </p:cNvSpPr>
          <p:nvPr>
            <p:ph type="body" idx="1"/>
          </p:nvPr>
        </p:nvSpPr>
        <p:spPr>
          <a:xfrm>
            <a:off x="4644675" y="1218700"/>
            <a:ext cx="2301300" cy="338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chemeClr val="dk1"/>
                </a:solidFill>
              </a:rPr>
              <a:t>Create highlight icons to show a journey of your business</a:t>
            </a:r>
            <a:r>
              <a:rPr lang="en"/>
              <a:t> </a:t>
            </a:r>
            <a:endParaRPr/>
          </a:p>
        </p:txBody>
      </p:sp>
      <p:pic>
        <p:nvPicPr>
          <p:cNvPr id="207" name="Google Shape;207;p36"/>
          <p:cNvPicPr preferRelativeResize="0"/>
          <p:nvPr/>
        </p:nvPicPr>
        <p:blipFill>
          <a:blip r:embed="rId3">
            <a:alphaModFix/>
          </a:blip>
          <a:stretch>
            <a:fillRect/>
          </a:stretch>
        </p:blipFill>
        <p:spPr>
          <a:xfrm>
            <a:off x="6987223" y="349925"/>
            <a:ext cx="1772325" cy="3837650"/>
          </a:xfrm>
          <a:prstGeom prst="rect">
            <a:avLst/>
          </a:prstGeom>
          <a:noFill/>
          <a:ln>
            <a:noFill/>
          </a:ln>
        </p:spPr>
      </p:pic>
      <p:pic>
        <p:nvPicPr>
          <p:cNvPr id="208" name="Google Shape;208;p36"/>
          <p:cNvPicPr preferRelativeResize="0"/>
          <p:nvPr/>
        </p:nvPicPr>
        <p:blipFill>
          <a:blip r:embed="rId4">
            <a:alphaModFix/>
          </a:blip>
          <a:stretch>
            <a:fillRect/>
          </a:stretch>
        </p:blipFill>
        <p:spPr>
          <a:xfrm>
            <a:off x="4572001" y="418629"/>
            <a:ext cx="4287448" cy="6712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7"/>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Facebook</a:t>
            </a:r>
            <a:endParaRPr/>
          </a:p>
        </p:txBody>
      </p:sp>
      <p:sp>
        <p:nvSpPr>
          <p:cNvPr id="214" name="Google Shape;214;p37"/>
          <p:cNvSpPr txBox="1">
            <a:spLocks noGrp="1"/>
          </p:cNvSpPr>
          <p:nvPr>
            <p:ph type="body" idx="1"/>
          </p:nvPr>
        </p:nvSpPr>
        <p:spPr>
          <a:xfrm>
            <a:off x="4644675" y="1037650"/>
            <a:ext cx="4166400" cy="35616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chemeClr val="dk1"/>
              </a:buClr>
              <a:buSzPts val="1300"/>
              <a:buChar char="-"/>
            </a:pPr>
            <a:r>
              <a:rPr lang="en">
                <a:solidFill>
                  <a:schemeClr val="dk1"/>
                </a:solidFill>
              </a:rPr>
              <a:t>A source of reviews/ratings </a:t>
            </a:r>
            <a:endParaRPr>
              <a:solidFill>
                <a:schemeClr val="dk1"/>
              </a:solidFill>
            </a:endParaRPr>
          </a:p>
          <a:p>
            <a:pPr marL="457200" lvl="0" indent="-311150" algn="l" rtl="0">
              <a:spcBef>
                <a:spcPts val="0"/>
              </a:spcBef>
              <a:spcAft>
                <a:spcPts val="0"/>
              </a:spcAft>
              <a:buClr>
                <a:schemeClr val="dk1"/>
              </a:buClr>
              <a:buSzPts val="1300"/>
              <a:buChar char="-"/>
            </a:pPr>
            <a:r>
              <a:rPr lang="en">
                <a:solidFill>
                  <a:schemeClr val="dk1"/>
                </a:solidFill>
              </a:rPr>
              <a:t>Visual with images + video </a:t>
            </a:r>
            <a:endParaRPr>
              <a:solidFill>
                <a:schemeClr val="dk1"/>
              </a:solidFill>
            </a:endParaRPr>
          </a:p>
          <a:p>
            <a:pPr marL="457200" lvl="0" indent="-311150" algn="l" rtl="0">
              <a:spcBef>
                <a:spcPts val="0"/>
              </a:spcBef>
              <a:spcAft>
                <a:spcPts val="0"/>
              </a:spcAft>
              <a:buClr>
                <a:schemeClr val="dk1"/>
              </a:buClr>
              <a:buSzPts val="1300"/>
              <a:buChar char="-"/>
            </a:pPr>
            <a:r>
              <a:rPr lang="en">
                <a:solidFill>
                  <a:schemeClr val="dk1"/>
                </a:solidFill>
              </a:rPr>
              <a:t>Easy to do paid advertising (Jonny can help get you started if you’re interested!)</a:t>
            </a:r>
            <a:endParaRPr>
              <a:solidFill>
                <a:schemeClr val="dk1"/>
              </a:solidFill>
            </a:endParaRPr>
          </a:p>
          <a:p>
            <a:pPr marL="457200" lvl="0" indent="-311150" algn="l" rtl="0">
              <a:spcBef>
                <a:spcPts val="0"/>
              </a:spcBef>
              <a:spcAft>
                <a:spcPts val="0"/>
              </a:spcAft>
              <a:buClr>
                <a:schemeClr val="dk1"/>
              </a:buClr>
              <a:buSzPts val="1300"/>
              <a:buChar char="-"/>
            </a:pPr>
            <a:r>
              <a:rPr lang="en">
                <a:solidFill>
                  <a:schemeClr val="dk1"/>
                </a:solidFill>
              </a:rPr>
              <a:t>Has users from all age demographics although is increasingly shifting to older demographics</a:t>
            </a:r>
            <a:endParaRPr>
              <a:solidFill>
                <a:schemeClr val="dk1"/>
              </a:solidFill>
            </a:endParaRPr>
          </a:p>
          <a:p>
            <a:pPr marL="457200" lvl="0" indent="-311150" algn="l" rtl="0">
              <a:spcBef>
                <a:spcPts val="0"/>
              </a:spcBef>
              <a:spcAft>
                <a:spcPts val="0"/>
              </a:spcAft>
              <a:buClr>
                <a:schemeClr val="dk1"/>
              </a:buClr>
              <a:buSzPts val="1300"/>
              <a:buChar char="-"/>
            </a:pPr>
            <a:r>
              <a:rPr lang="en">
                <a:solidFill>
                  <a:schemeClr val="dk1"/>
                </a:solidFill>
              </a:rPr>
              <a:t>Increase traffic to website</a:t>
            </a:r>
            <a:endParaRPr>
              <a:solidFill>
                <a:schemeClr val="dk1"/>
              </a:solidFill>
            </a:endParaRPr>
          </a:p>
          <a:p>
            <a:pPr marL="0" lvl="0" indent="0" algn="l" rtl="0">
              <a:spcBef>
                <a:spcPts val="1600"/>
              </a:spcBef>
              <a:spcAft>
                <a:spcPts val="1600"/>
              </a:spcAft>
              <a:buNone/>
            </a:pPr>
            <a:endParaRPr>
              <a:solidFill>
                <a:schemeClr val="dk1"/>
              </a:solidFill>
            </a:endParaRPr>
          </a:p>
        </p:txBody>
      </p:sp>
      <p:pic>
        <p:nvPicPr>
          <p:cNvPr id="215" name="Google Shape;215;p37"/>
          <p:cNvPicPr preferRelativeResize="0"/>
          <p:nvPr/>
        </p:nvPicPr>
        <p:blipFill>
          <a:blip r:embed="rId3">
            <a:alphaModFix/>
          </a:blip>
          <a:stretch>
            <a:fillRect/>
          </a:stretch>
        </p:blipFill>
        <p:spPr>
          <a:xfrm>
            <a:off x="7909922" y="250313"/>
            <a:ext cx="957225" cy="9572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8"/>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Twitter</a:t>
            </a:r>
            <a:endParaRPr/>
          </a:p>
        </p:txBody>
      </p:sp>
      <p:sp>
        <p:nvSpPr>
          <p:cNvPr id="221" name="Google Shape;221;p38"/>
          <p:cNvSpPr txBox="1">
            <a:spLocks noGrp="1"/>
          </p:cNvSpPr>
          <p:nvPr>
            <p:ph type="body" idx="1"/>
          </p:nvPr>
        </p:nvSpPr>
        <p:spPr>
          <a:xfrm>
            <a:off x="4572000" y="1292750"/>
            <a:ext cx="4166400" cy="38508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Good for news sources </a:t>
            </a:r>
            <a:endParaRPr/>
          </a:p>
          <a:p>
            <a:pPr marL="457200" lvl="0" indent="-311150" algn="l" rtl="0">
              <a:spcBef>
                <a:spcPts val="0"/>
              </a:spcBef>
              <a:spcAft>
                <a:spcPts val="0"/>
              </a:spcAft>
              <a:buSzPts val="1300"/>
              <a:buChar char="-"/>
            </a:pPr>
            <a:r>
              <a:rPr lang="en"/>
              <a:t>Not very visual</a:t>
            </a:r>
            <a:endParaRPr/>
          </a:p>
          <a:p>
            <a:pPr marL="457200" lvl="0" indent="-311150" algn="l" rtl="0">
              <a:spcBef>
                <a:spcPts val="0"/>
              </a:spcBef>
              <a:spcAft>
                <a:spcPts val="0"/>
              </a:spcAft>
              <a:buSzPts val="1300"/>
              <a:buChar char="-"/>
            </a:pPr>
            <a:r>
              <a:rPr lang="en"/>
              <a:t>Ideal for emergency responses and messaging</a:t>
            </a:r>
            <a:endParaRPr/>
          </a:p>
        </p:txBody>
      </p:sp>
      <p:pic>
        <p:nvPicPr>
          <p:cNvPr id="222" name="Google Shape;222;p38"/>
          <p:cNvPicPr preferRelativeResize="0"/>
          <p:nvPr/>
        </p:nvPicPr>
        <p:blipFill>
          <a:blip r:embed="rId3">
            <a:alphaModFix/>
          </a:blip>
          <a:stretch>
            <a:fillRect/>
          </a:stretch>
        </p:blipFill>
        <p:spPr>
          <a:xfrm>
            <a:off x="7570400" y="427863"/>
            <a:ext cx="957226" cy="9572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9"/>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Engage with us!</a:t>
            </a:r>
            <a:endParaRPr/>
          </a:p>
        </p:txBody>
      </p:sp>
      <p:sp>
        <p:nvSpPr>
          <p:cNvPr id="228" name="Google Shape;228;p39"/>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Follow us on all channels</a:t>
            </a:r>
            <a:endParaRPr>
              <a:solidFill>
                <a:schemeClr val="dk1"/>
              </a:solidFill>
            </a:endParaRPr>
          </a:p>
          <a:p>
            <a:pPr marL="0" lvl="0" indent="0" algn="l" rtl="0">
              <a:spcBef>
                <a:spcPts val="1600"/>
              </a:spcBef>
              <a:spcAft>
                <a:spcPts val="0"/>
              </a:spcAft>
              <a:buNone/>
            </a:pPr>
            <a:r>
              <a:rPr lang="en">
                <a:solidFill>
                  <a:schemeClr val="dk1"/>
                </a:solidFill>
              </a:rPr>
              <a:t>Instagram &amp; Twitter: @carchicoa </a:t>
            </a:r>
            <a:endParaRPr>
              <a:solidFill>
                <a:schemeClr val="dk1"/>
              </a:solidFill>
            </a:endParaRPr>
          </a:p>
          <a:p>
            <a:pPr marL="0" lvl="0" indent="0" algn="l" rtl="0">
              <a:spcBef>
                <a:spcPts val="1600"/>
              </a:spcBef>
              <a:spcAft>
                <a:spcPts val="0"/>
              </a:spcAft>
              <a:buNone/>
            </a:pPr>
            <a:r>
              <a:rPr lang="en">
                <a:solidFill>
                  <a:schemeClr val="dk1"/>
                </a:solidFill>
              </a:rPr>
              <a:t>Facebook: @CaribooChilcotinCoast </a:t>
            </a:r>
            <a:endParaRPr>
              <a:solidFill>
                <a:schemeClr val="dk1"/>
              </a:solidFill>
            </a:endParaRPr>
          </a:p>
          <a:p>
            <a:pPr marL="0" lvl="0" indent="0" algn="l" rtl="0">
              <a:spcBef>
                <a:spcPts val="1600"/>
              </a:spcBef>
              <a:spcAft>
                <a:spcPts val="0"/>
              </a:spcAft>
              <a:buNone/>
            </a:pPr>
            <a:r>
              <a:rPr lang="en">
                <a:solidFill>
                  <a:schemeClr val="dk1"/>
                </a:solidFill>
              </a:rPr>
              <a:t>Tag your content:</a:t>
            </a:r>
            <a:endParaRPr>
              <a:solidFill>
                <a:schemeClr val="dk1"/>
              </a:solidFill>
            </a:endParaRPr>
          </a:p>
          <a:p>
            <a:pPr marL="0" lvl="0" indent="0" algn="l" rtl="0">
              <a:spcBef>
                <a:spcPts val="1600"/>
              </a:spcBef>
              <a:spcAft>
                <a:spcPts val="0"/>
              </a:spcAft>
              <a:buNone/>
            </a:pPr>
            <a:r>
              <a:rPr lang="en">
                <a:solidFill>
                  <a:schemeClr val="dk1"/>
                </a:solidFill>
              </a:rPr>
              <a:t>#CCCLives #ExploreBC #ExploreCanada @carchicoa @hellobc @explorecanada</a:t>
            </a:r>
            <a:endParaRPr>
              <a:solidFill>
                <a:schemeClr val="dk1"/>
              </a:solidFill>
            </a:endParaRPr>
          </a:p>
          <a:p>
            <a:pPr marL="0" lvl="0" indent="0" algn="l" rtl="0">
              <a:spcBef>
                <a:spcPts val="1600"/>
              </a:spcBef>
              <a:spcAft>
                <a:spcPts val="1600"/>
              </a:spcAft>
              <a:buNone/>
            </a:pPr>
            <a:r>
              <a:rPr lang="en">
                <a:solidFill>
                  <a:schemeClr val="dk1"/>
                </a:solidFill>
              </a:rPr>
              <a:t>Tag us in all content, we will reshare and request rights via our UGC software! </a:t>
            </a:r>
            <a:endParaRPr>
              <a:solidFill>
                <a:schemeClr val="dk1"/>
              </a:solidFill>
            </a:endParaRPr>
          </a:p>
        </p:txBody>
      </p:sp>
      <p:pic>
        <p:nvPicPr>
          <p:cNvPr id="229" name="Google Shape;229;p39"/>
          <p:cNvPicPr preferRelativeResize="0"/>
          <p:nvPr/>
        </p:nvPicPr>
        <p:blipFill>
          <a:blip r:embed="rId3">
            <a:alphaModFix/>
          </a:blip>
          <a:stretch>
            <a:fillRect/>
          </a:stretch>
        </p:blipFill>
        <p:spPr>
          <a:xfrm>
            <a:off x="6891325" y="3314625"/>
            <a:ext cx="2106526" cy="18288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UGC</a:t>
            </a:r>
            <a:endParaRPr/>
          </a:p>
        </p:txBody>
      </p:sp>
      <p:pic>
        <p:nvPicPr>
          <p:cNvPr id="235" name="Google Shape;235;p40"/>
          <p:cNvPicPr preferRelativeResize="0"/>
          <p:nvPr/>
        </p:nvPicPr>
        <p:blipFill>
          <a:blip r:embed="rId3">
            <a:alphaModFix/>
          </a:blip>
          <a:stretch>
            <a:fillRect/>
          </a:stretch>
        </p:blipFill>
        <p:spPr>
          <a:xfrm>
            <a:off x="1093163" y="1277025"/>
            <a:ext cx="6957735" cy="3714078"/>
          </a:xfrm>
          <a:prstGeom prst="rect">
            <a:avLst/>
          </a:prstGeom>
          <a:noFill/>
          <a:ln>
            <a:noFill/>
          </a:ln>
        </p:spPr>
      </p:pic>
      <p:cxnSp>
        <p:nvCxnSpPr>
          <p:cNvPr id="236" name="Google Shape;236;p40"/>
          <p:cNvCxnSpPr/>
          <p:nvPr/>
        </p:nvCxnSpPr>
        <p:spPr>
          <a:xfrm rot="10800000" flipH="1">
            <a:off x="2090600" y="1399875"/>
            <a:ext cx="485700" cy="8100"/>
          </a:xfrm>
          <a:prstGeom prst="straightConnector1">
            <a:avLst/>
          </a:prstGeom>
          <a:noFill/>
          <a:ln w="9525" cap="flat" cmpd="sng">
            <a:solidFill>
              <a:srgbClr val="FF0000"/>
            </a:solidFill>
            <a:prstDash val="solid"/>
            <a:round/>
            <a:headEnd type="none" w="med" len="med"/>
            <a:tailEnd type="non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1"/>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Trip Advisor </a:t>
            </a:r>
            <a:endParaRPr/>
          </a:p>
        </p:txBody>
      </p:sp>
      <p:pic>
        <p:nvPicPr>
          <p:cNvPr id="242" name="Google Shape;242;p41"/>
          <p:cNvPicPr preferRelativeResize="0"/>
          <p:nvPr/>
        </p:nvPicPr>
        <p:blipFill>
          <a:blip r:embed="rId3">
            <a:alphaModFix/>
          </a:blip>
          <a:stretch>
            <a:fillRect/>
          </a:stretch>
        </p:blipFill>
        <p:spPr>
          <a:xfrm>
            <a:off x="2681425" y="1318150"/>
            <a:ext cx="6398198" cy="3714076"/>
          </a:xfrm>
          <a:prstGeom prst="rect">
            <a:avLst/>
          </a:prstGeom>
          <a:noFill/>
          <a:ln>
            <a:noFill/>
          </a:ln>
        </p:spPr>
      </p:pic>
      <p:sp>
        <p:nvSpPr>
          <p:cNvPr id="243" name="Google Shape;243;p41"/>
          <p:cNvSpPr txBox="1"/>
          <p:nvPr/>
        </p:nvSpPr>
        <p:spPr>
          <a:xfrm>
            <a:off x="337700" y="2173325"/>
            <a:ext cx="47403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244" name="Google Shape;244;p41"/>
          <p:cNvSpPr txBox="1">
            <a:spLocks noGrp="1"/>
          </p:cNvSpPr>
          <p:nvPr>
            <p:ph type="body" idx="1"/>
          </p:nvPr>
        </p:nvSpPr>
        <p:spPr>
          <a:xfrm>
            <a:off x="311700" y="1505700"/>
            <a:ext cx="2369700" cy="307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DBC website pulls TripAdvisor information to hellobc ‘Plan Your Trip’ </a:t>
            </a:r>
            <a:endParaRPr>
              <a:solidFill>
                <a:schemeClr val="dk1"/>
              </a:solidFill>
            </a:endParaRPr>
          </a:p>
          <a:p>
            <a:pPr marL="0" lvl="0" indent="0" algn="l" rtl="0">
              <a:spcBef>
                <a:spcPts val="1600"/>
              </a:spcBef>
              <a:spcAft>
                <a:spcPts val="1600"/>
              </a:spcAft>
              <a:buNone/>
            </a:pPr>
            <a:r>
              <a:rPr lang="en">
                <a:solidFill>
                  <a:schemeClr val="dk1"/>
                </a:solidFill>
              </a:rPr>
              <a:t>Make sure your info is up to date, you reply to feedback and like social media, stay active</a:t>
            </a:r>
            <a:endParaRPr>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year was your website made in?</a:t>
            </a:r>
            <a:endParaRPr/>
          </a:p>
        </p:txBody>
      </p:sp>
      <p:sp>
        <p:nvSpPr>
          <p:cNvPr id="80" name="Google Shape;80;p15"/>
          <p:cNvSpPr txBox="1">
            <a:spLocks noGrp="1"/>
          </p:cNvSpPr>
          <p:nvPr>
            <p:ph type="body" idx="1"/>
          </p:nvPr>
        </p:nvSpPr>
        <p:spPr>
          <a:xfrm>
            <a:off x="4644675" y="500925"/>
            <a:ext cx="4166400" cy="409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rPr>
              <a:t>Your website is the your new storefront - if your website sucks, you are undeniably missing out on business </a:t>
            </a:r>
            <a:endParaRPr sz="1800">
              <a:solidFill>
                <a:schemeClr val="dk1"/>
              </a:solidFill>
            </a:endParaRPr>
          </a:p>
          <a:p>
            <a:pPr marL="0" lvl="0" indent="0" algn="l" rtl="0">
              <a:spcBef>
                <a:spcPts val="1600"/>
              </a:spcBef>
              <a:spcAft>
                <a:spcPts val="1600"/>
              </a:spcAft>
              <a:buNone/>
            </a:pPr>
            <a:endParaRPr sz="1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Manage your TripAdvisor listing!</a:t>
            </a:r>
            <a:endParaRPr/>
          </a:p>
        </p:txBody>
      </p:sp>
      <p:pic>
        <p:nvPicPr>
          <p:cNvPr id="250" name="Google Shape;250;p42"/>
          <p:cNvPicPr preferRelativeResize="0"/>
          <p:nvPr/>
        </p:nvPicPr>
        <p:blipFill>
          <a:blip r:embed="rId3">
            <a:alphaModFix/>
          </a:blip>
          <a:stretch>
            <a:fillRect/>
          </a:stretch>
        </p:blipFill>
        <p:spPr>
          <a:xfrm>
            <a:off x="1655400" y="1320150"/>
            <a:ext cx="5559581" cy="3714077"/>
          </a:xfrm>
          <a:prstGeom prst="rect">
            <a:avLst/>
          </a:prstGeom>
          <a:noFill/>
          <a:ln>
            <a:noFill/>
          </a:ln>
        </p:spPr>
      </p:pic>
      <p:cxnSp>
        <p:nvCxnSpPr>
          <p:cNvPr id="251" name="Google Shape;251;p42"/>
          <p:cNvCxnSpPr/>
          <p:nvPr/>
        </p:nvCxnSpPr>
        <p:spPr>
          <a:xfrm rot="10800000" flipH="1">
            <a:off x="3985625" y="3961200"/>
            <a:ext cx="1065600" cy="6300"/>
          </a:xfrm>
          <a:prstGeom prst="straightConnector1">
            <a:avLst/>
          </a:prstGeom>
          <a:noFill/>
          <a:ln w="9525" cap="flat" cmpd="sng">
            <a:solidFill>
              <a:srgbClr val="FF0000"/>
            </a:solidFill>
            <a:prstDash val="solid"/>
            <a:round/>
            <a:headEnd type="none" w="med" len="med"/>
            <a:tailEnd type="none" w="med" len="med"/>
          </a:ln>
        </p:spPr>
      </p:cxnSp>
      <p:cxnSp>
        <p:nvCxnSpPr>
          <p:cNvPr id="252" name="Google Shape;252;p42"/>
          <p:cNvCxnSpPr/>
          <p:nvPr/>
        </p:nvCxnSpPr>
        <p:spPr>
          <a:xfrm rot="10800000" flipH="1">
            <a:off x="1761925" y="4072250"/>
            <a:ext cx="967200" cy="12300"/>
          </a:xfrm>
          <a:prstGeom prst="straightConnector1">
            <a:avLst/>
          </a:prstGeom>
          <a:noFill/>
          <a:ln w="9525" cap="flat" cmpd="sng">
            <a:solidFill>
              <a:srgbClr val="FF0000"/>
            </a:solidFill>
            <a:prstDash val="solid"/>
            <a:round/>
            <a:headEnd type="none" w="med" len="med"/>
            <a:tailEnd type="non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3"/>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Google</a:t>
            </a:r>
            <a:endParaRPr/>
          </a:p>
          <a:p>
            <a:pPr marL="0" lvl="0" indent="0" algn="l" rtl="0">
              <a:spcBef>
                <a:spcPts val="0"/>
              </a:spcBef>
              <a:spcAft>
                <a:spcPts val="0"/>
              </a:spcAft>
              <a:buNone/>
            </a:pPr>
            <a:r>
              <a:rPr lang="en"/>
              <a:t>My</a:t>
            </a:r>
            <a:endParaRPr/>
          </a:p>
          <a:p>
            <a:pPr marL="0" lvl="0" indent="0" algn="l" rtl="0">
              <a:spcBef>
                <a:spcPts val="0"/>
              </a:spcBef>
              <a:spcAft>
                <a:spcPts val="0"/>
              </a:spcAft>
              <a:buNone/>
            </a:pPr>
            <a:r>
              <a:rPr lang="en"/>
              <a:t>Business </a:t>
            </a:r>
            <a:endParaRPr/>
          </a:p>
        </p:txBody>
      </p:sp>
      <p:sp>
        <p:nvSpPr>
          <p:cNvPr id="258" name="Google Shape;258;p43"/>
          <p:cNvSpPr txBox="1">
            <a:spLocks noGrp="1"/>
          </p:cNvSpPr>
          <p:nvPr>
            <p:ph type="body" idx="1"/>
          </p:nvPr>
        </p:nvSpPr>
        <p:spPr>
          <a:xfrm>
            <a:off x="4644675" y="2140400"/>
            <a:ext cx="4166400" cy="31503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Free &amp; easy to use online tool to manage a business presence across Google including Search and Maps</a:t>
            </a:r>
            <a:endParaRPr/>
          </a:p>
          <a:p>
            <a:pPr marL="457200" lvl="0" indent="-311150" algn="l" rtl="0">
              <a:spcBef>
                <a:spcPts val="0"/>
              </a:spcBef>
              <a:spcAft>
                <a:spcPts val="0"/>
              </a:spcAft>
              <a:buSzPts val="1300"/>
              <a:buChar char="-"/>
            </a:pPr>
            <a:r>
              <a:rPr lang="en"/>
              <a:t>Your free digital business card </a:t>
            </a:r>
            <a:endParaRPr/>
          </a:p>
          <a:p>
            <a:pPr marL="457200" lvl="0" indent="-311150" algn="l" rtl="0">
              <a:spcBef>
                <a:spcPts val="0"/>
              </a:spcBef>
              <a:spcAft>
                <a:spcPts val="0"/>
              </a:spcAft>
              <a:buSzPts val="1300"/>
              <a:buChar char="-"/>
            </a:pPr>
            <a:r>
              <a:rPr lang="en"/>
              <a:t>If you don’t claim it, anyone can add edits to it</a:t>
            </a:r>
            <a:endParaRPr/>
          </a:p>
          <a:p>
            <a:pPr marL="457200" lvl="0" indent="-311150" algn="l" rtl="0">
              <a:spcBef>
                <a:spcPts val="0"/>
              </a:spcBef>
              <a:spcAft>
                <a:spcPts val="0"/>
              </a:spcAft>
              <a:buSzPts val="1300"/>
              <a:buChar char="-"/>
            </a:pPr>
            <a:r>
              <a:rPr lang="en"/>
              <a:t>The CCCTA team is authorized to verify your Google My Business listing </a:t>
            </a:r>
            <a:endParaRPr/>
          </a:p>
          <a:p>
            <a:pPr marL="457200" lvl="0" indent="-311150" algn="l" rtl="0">
              <a:spcBef>
                <a:spcPts val="0"/>
              </a:spcBef>
              <a:spcAft>
                <a:spcPts val="0"/>
              </a:spcAft>
              <a:buSzPts val="1300"/>
              <a:buChar char="-"/>
            </a:pPr>
            <a:r>
              <a:rPr lang="en"/>
              <a:t>The team will come out and take 360 degree imagery to upload to your listing</a:t>
            </a:r>
            <a:endParaRPr/>
          </a:p>
          <a:p>
            <a:pPr marL="457200" lvl="0" indent="-311150" algn="l" rtl="0">
              <a:spcBef>
                <a:spcPts val="0"/>
              </a:spcBef>
              <a:spcAft>
                <a:spcPts val="0"/>
              </a:spcAft>
              <a:buSzPts val="1300"/>
              <a:buChar char="-"/>
            </a:pPr>
            <a:r>
              <a:rPr lang="en"/>
              <a:t>They will update and optimize your listing </a:t>
            </a:r>
            <a:endParaRPr/>
          </a:p>
          <a:p>
            <a:pPr marL="457200" lvl="0" indent="-311150" algn="l" rtl="0">
              <a:spcBef>
                <a:spcPts val="0"/>
              </a:spcBef>
              <a:spcAft>
                <a:spcPts val="0"/>
              </a:spcAft>
              <a:buSzPts val="1300"/>
              <a:buChar char="-"/>
            </a:pPr>
            <a:r>
              <a:rPr lang="en"/>
              <a:t>Email </a:t>
            </a:r>
            <a:r>
              <a:rPr lang="en" u="sng">
                <a:solidFill>
                  <a:schemeClr val="hlink"/>
                </a:solidFill>
                <a:hlinkClick r:id="rId3"/>
              </a:rPr>
              <a:t>google@landwithoutlimits.com</a:t>
            </a:r>
            <a:r>
              <a:rPr lang="en"/>
              <a:t> to inquire about claiming/optimizing your listing </a:t>
            </a:r>
            <a:endParaRPr/>
          </a:p>
        </p:txBody>
      </p:sp>
      <p:pic>
        <p:nvPicPr>
          <p:cNvPr id="259" name="Google Shape;259;p43"/>
          <p:cNvPicPr preferRelativeResize="0"/>
          <p:nvPr/>
        </p:nvPicPr>
        <p:blipFill>
          <a:blip r:embed="rId4">
            <a:alphaModFix/>
          </a:blip>
          <a:stretch>
            <a:fillRect/>
          </a:stretch>
        </p:blipFill>
        <p:spPr>
          <a:xfrm>
            <a:off x="5616875" y="174875"/>
            <a:ext cx="2392779" cy="18288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 to making a website with Wix</a:t>
            </a:r>
            <a:endParaRPr/>
          </a:p>
        </p:txBody>
      </p:sp>
      <p:pic>
        <p:nvPicPr>
          <p:cNvPr id="265" name="Google Shape;265;p44"/>
          <p:cNvPicPr preferRelativeResize="0"/>
          <p:nvPr/>
        </p:nvPicPr>
        <p:blipFill>
          <a:blip r:embed="rId3">
            <a:alphaModFix/>
          </a:blip>
          <a:stretch>
            <a:fillRect/>
          </a:stretch>
        </p:blipFill>
        <p:spPr>
          <a:xfrm>
            <a:off x="4728600" y="721226"/>
            <a:ext cx="4102877" cy="35316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body" idx="1"/>
          </p:nvPr>
        </p:nvSpPr>
        <p:spPr>
          <a:xfrm>
            <a:off x="311700" y="1505700"/>
            <a:ext cx="3999900" cy="30762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en" sz="1800">
                <a:solidFill>
                  <a:srgbClr val="26313D"/>
                </a:solidFill>
                <a:highlight>
                  <a:srgbClr val="FEFEFE"/>
                </a:highlight>
                <a:latin typeface="Arial"/>
                <a:ea typeface="Arial"/>
                <a:cs typeface="Arial"/>
                <a:sym typeface="Arial"/>
              </a:rPr>
              <a:t>48 percent of users say that if a busi</a:t>
            </a:r>
            <a:r>
              <a:rPr lang="en" sz="1800">
                <a:solidFill>
                  <a:schemeClr val="dk1"/>
                </a:solidFill>
                <a:highlight>
                  <a:srgbClr val="FEFEFE"/>
                </a:highlight>
                <a:latin typeface="Arial"/>
                <a:ea typeface="Arial"/>
                <a:cs typeface="Arial"/>
                <a:sym typeface="Arial"/>
              </a:rPr>
              <a:t>ness’ website</a:t>
            </a:r>
            <a:r>
              <a:rPr lang="en" sz="1800">
                <a:solidFill>
                  <a:srgbClr val="26313D"/>
                </a:solidFill>
                <a:highlight>
                  <a:srgbClr val="FEFEFE"/>
                </a:highlight>
                <a:latin typeface="Arial"/>
                <a:ea typeface="Arial"/>
                <a:cs typeface="Arial"/>
                <a:sym typeface="Arial"/>
              </a:rPr>
              <a:t> is not mobile-friendly, they’ll take it as an indication that the business simply doesn’t care.</a:t>
            </a:r>
            <a:endParaRPr sz="1800"/>
          </a:p>
        </p:txBody>
      </p:sp>
      <p:pic>
        <p:nvPicPr>
          <p:cNvPr id="86" name="Google Shape;86;p16"/>
          <p:cNvPicPr preferRelativeResize="0"/>
          <p:nvPr/>
        </p:nvPicPr>
        <p:blipFill>
          <a:blip r:embed="rId3">
            <a:alphaModFix/>
          </a:blip>
          <a:stretch>
            <a:fillRect/>
          </a:stretch>
        </p:blipFill>
        <p:spPr>
          <a:xfrm>
            <a:off x="4847500" y="1505701"/>
            <a:ext cx="3876775" cy="3550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body" idx="1"/>
          </p:nvPr>
        </p:nvSpPr>
        <p:spPr>
          <a:xfrm>
            <a:off x="311700" y="1505700"/>
            <a:ext cx="3999900" cy="30762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en" sz="1800">
                <a:solidFill>
                  <a:srgbClr val="26313D"/>
                </a:solidFill>
                <a:highlight>
                  <a:srgbClr val="FEFEFE"/>
                </a:highlight>
                <a:latin typeface="Arial"/>
                <a:ea typeface="Arial"/>
                <a:cs typeface="Arial"/>
                <a:sym typeface="Arial"/>
              </a:rPr>
              <a:t>48 percent of people cited that a website’s design is the No. 1 factor in determining the credibility of a business.</a:t>
            </a:r>
            <a:endParaRPr sz="1800"/>
          </a:p>
        </p:txBody>
      </p:sp>
      <p:pic>
        <p:nvPicPr>
          <p:cNvPr id="92" name="Google Shape;92;p17"/>
          <p:cNvPicPr preferRelativeResize="0"/>
          <p:nvPr/>
        </p:nvPicPr>
        <p:blipFill>
          <a:blip r:embed="rId3">
            <a:alphaModFix/>
          </a:blip>
          <a:stretch>
            <a:fillRect/>
          </a:stretch>
        </p:blipFill>
        <p:spPr>
          <a:xfrm>
            <a:off x="4572000" y="1700200"/>
            <a:ext cx="4527601" cy="288169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body" idx="1"/>
          </p:nvPr>
        </p:nvSpPr>
        <p:spPr>
          <a:xfrm>
            <a:off x="4644675" y="500925"/>
            <a:ext cx="4166400" cy="409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26313D"/>
                </a:solidFill>
                <a:highlight>
                  <a:srgbClr val="FEFEFE"/>
                </a:highlight>
                <a:latin typeface="Arial"/>
                <a:ea typeface="Arial"/>
                <a:cs typeface="Arial"/>
                <a:sym typeface="Arial"/>
              </a:rPr>
              <a:t>38 percent of visitors will stop engaging with a website if the content or layout is unattractive.</a:t>
            </a:r>
            <a:endParaRPr sz="1800">
              <a:solidFill>
                <a:srgbClr val="26313D"/>
              </a:solidFill>
              <a:highlight>
                <a:srgbClr val="FEFEFE"/>
              </a:highlight>
              <a:latin typeface="Arial"/>
              <a:ea typeface="Arial"/>
              <a:cs typeface="Arial"/>
              <a:sym typeface="Arial"/>
            </a:endParaRPr>
          </a:p>
          <a:p>
            <a:pPr marL="0" lvl="0" indent="0" algn="ctr" rtl="0">
              <a:spcBef>
                <a:spcPts val="1600"/>
              </a:spcBef>
              <a:spcAft>
                <a:spcPts val="1600"/>
              </a:spcAft>
              <a:buNone/>
            </a:pPr>
            <a:endParaRPr sz="1800">
              <a:solidFill>
                <a:srgbClr val="26313D"/>
              </a:solidFill>
              <a:highlight>
                <a:srgbClr val="FEFEFE"/>
              </a:highlight>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body" idx="1"/>
          </p:nvPr>
        </p:nvSpPr>
        <p:spPr>
          <a:xfrm>
            <a:off x="4644675" y="500925"/>
            <a:ext cx="4166400" cy="40986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en" sz="1800">
                <a:solidFill>
                  <a:srgbClr val="26313D"/>
                </a:solidFill>
                <a:highlight>
                  <a:srgbClr val="FEFEFE"/>
                </a:highlight>
                <a:latin typeface="Arial"/>
                <a:ea typeface="Arial"/>
                <a:cs typeface="Arial"/>
                <a:sym typeface="Arial"/>
              </a:rPr>
              <a:t>62 percent of companies increased their sales by designing responsive mobile platforms for their websites. </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0"/>
          <p:cNvSpPr txBox="1">
            <a:spLocks noGrp="1"/>
          </p:cNvSpPr>
          <p:nvPr>
            <p:ph type="body" idx="1"/>
          </p:nvPr>
        </p:nvSpPr>
        <p:spPr>
          <a:xfrm>
            <a:off x="4644675" y="500925"/>
            <a:ext cx="4166400" cy="40986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en" sz="1800">
                <a:solidFill>
                  <a:srgbClr val="26313D"/>
                </a:solidFill>
                <a:highlight>
                  <a:srgbClr val="FEFEFE"/>
                </a:highlight>
                <a:latin typeface="Arial"/>
                <a:ea typeface="Arial"/>
                <a:cs typeface="Arial"/>
                <a:sym typeface="Arial"/>
              </a:rPr>
              <a:t>40 percent of people will switch to a different search result if the first one is not mobile-friendly</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1"/>
          <p:cNvSpPr txBox="1">
            <a:spLocks noGrp="1"/>
          </p:cNvSpPr>
          <p:nvPr>
            <p:ph type="body" idx="1"/>
          </p:nvPr>
        </p:nvSpPr>
        <p:spPr>
          <a:xfrm>
            <a:off x="4644675" y="500925"/>
            <a:ext cx="4166400" cy="40986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en" sz="1800">
                <a:solidFill>
                  <a:srgbClr val="26313D"/>
                </a:solidFill>
                <a:highlight>
                  <a:srgbClr val="FEFEFE"/>
                </a:highlight>
                <a:latin typeface="Arial"/>
                <a:ea typeface="Arial"/>
                <a:cs typeface="Arial"/>
                <a:sym typeface="Arial"/>
              </a:rPr>
              <a:t>72 percent of people want mobile-friendly websites</a:t>
            </a:r>
            <a:endParaRPr sz="1800"/>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2A20CDB28BA74BB38FB2A094317EDC" ma:contentTypeVersion="0" ma:contentTypeDescription="Create a new document." ma:contentTypeScope="" ma:versionID="a78e0a09fa54129692dc9e2b0eba2807">
  <xsd:schema xmlns:xsd="http://www.w3.org/2001/XMLSchema" xmlns:xs="http://www.w3.org/2001/XMLSchema" xmlns:p="http://schemas.microsoft.com/office/2006/metadata/properties" targetNamespace="http://schemas.microsoft.com/office/2006/metadata/properties" ma:root="true" ma:fieldsID="d413257cd9829394d17656a545d5fa4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EE1989C-2779-4244-A9B8-D21F972F9C26}"/>
</file>

<file path=customXml/itemProps2.xml><?xml version="1.0" encoding="utf-8"?>
<ds:datastoreItem xmlns:ds="http://schemas.openxmlformats.org/officeDocument/2006/customXml" ds:itemID="{D4398944-11AA-4C07-B96A-F831EBF7FFAB}"/>
</file>

<file path=customXml/itemProps3.xml><?xml version="1.0" encoding="utf-8"?>
<ds:datastoreItem xmlns:ds="http://schemas.openxmlformats.org/officeDocument/2006/customXml" ds:itemID="{D5125DB1-EEC5-4D67-BB12-695AFA6D327F}"/>
</file>

<file path=docProps/app.xml><?xml version="1.0" encoding="utf-8"?>
<Properties xmlns="http://schemas.openxmlformats.org/officeDocument/2006/extended-properties" xmlns:vt="http://schemas.openxmlformats.org/officeDocument/2006/docPropsVTypes">
  <TotalTime>0</TotalTime>
  <Words>948</Words>
  <Application>Microsoft Office PowerPoint</Application>
  <PresentationFormat>On-screen Show (16:9)</PresentationFormat>
  <Paragraphs>133</Paragraphs>
  <Slides>32</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Merriweather</vt:lpstr>
      <vt:lpstr>Arial</vt:lpstr>
      <vt:lpstr>Roboto</vt:lpstr>
      <vt:lpstr>Paradigm</vt:lpstr>
      <vt:lpstr>Digitally ready for now and tomorrow</vt:lpstr>
      <vt:lpstr>In this session we will look at:   What a relevant website is Social media &amp; staying active on it TripAdvisor’s importance and how it relates to DBC Google listing / Google my Business Intro to making a website</vt:lpstr>
      <vt:lpstr>What year was your website made 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few tricks to stay relevant… </vt:lpstr>
      <vt:lpstr>Online booking</vt:lpstr>
      <vt:lpstr>PowerPoint Presentation</vt:lpstr>
      <vt:lpstr>Attractive website</vt:lpstr>
      <vt:lpstr>Mobile friendly</vt:lpstr>
      <vt:lpstr>PowerPoint Presentation</vt:lpstr>
      <vt:lpstr>Social media</vt:lpstr>
      <vt:lpstr>Benefits of Using Social Media for Business</vt:lpstr>
      <vt:lpstr>Potential Risks of Using Social Media for Business </vt:lpstr>
      <vt:lpstr>Secrets of successful social accounts </vt:lpstr>
      <vt:lpstr>Stay active!</vt:lpstr>
      <vt:lpstr>Engage in conversation</vt:lpstr>
      <vt:lpstr>Channels to be on: Instagram</vt:lpstr>
      <vt:lpstr>Show a journey</vt:lpstr>
      <vt:lpstr>Facebook</vt:lpstr>
      <vt:lpstr>Twitter</vt:lpstr>
      <vt:lpstr>Engage with us!</vt:lpstr>
      <vt:lpstr>UGC</vt:lpstr>
      <vt:lpstr>Trip Advisor </vt:lpstr>
      <vt:lpstr>Manage your TripAdvisor listing!</vt:lpstr>
      <vt:lpstr>Google My Business </vt:lpstr>
      <vt:lpstr>Intro to making a website with Wix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Digitally ready for now and tomorrow</dc:title>
  <dc:creator>Admin</dc:creator>
  <cp:lastModifiedBy>Mareike Moore - CCCTMA</cp:lastModifiedBy>
  <cp:revision>1</cp:revision>
  <dcterms:modified xsi:type="dcterms:W3CDTF">2019-10-28T20:31:21Z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0x010100062A20CDB28BA74BB38FB2A094317EDC</vt:lpwstr>
  </property>
</Properties>
</file>